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3" r:id="rId2"/>
    <p:sldMasterId id="2147483679" r:id="rId3"/>
    <p:sldMasterId id="2147483683" r:id="rId4"/>
  </p:sldMasterIdLst>
  <p:notesMasterIdLst>
    <p:notesMasterId r:id="rId22"/>
  </p:notesMasterIdLst>
  <p:handoutMasterIdLst>
    <p:handoutMasterId r:id="rId23"/>
  </p:handoutMasterIdLst>
  <p:sldIdLst>
    <p:sldId id="482" r:id="rId5"/>
    <p:sldId id="483" r:id="rId6"/>
    <p:sldId id="420" r:id="rId7"/>
    <p:sldId id="460" r:id="rId8"/>
    <p:sldId id="459" r:id="rId9"/>
    <p:sldId id="461" r:id="rId10"/>
    <p:sldId id="476" r:id="rId11"/>
    <p:sldId id="477" r:id="rId12"/>
    <p:sldId id="478" r:id="rId13"/>
    <p:sldId id="479" r:id="rId14"/>
    <p:sldId id="480" r:id="rId15"/>
    <p:sldId id="481" r:id="rId16"/>
    <p:sldId id="474" r:id="rId17"/>
    <p:sldId id="462" r:id="rId18"/>
    <p:sldId id="463" r:id="rId19"/>
    <p:sldId id="464" r:id="rId20"/>
    <p:sldId id="458"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A7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8C6895-CE59-F74C-8575-21B1830B224B}" v="1" dt="2022-10-12T15:48:16.1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14" autoAdjust="0"/>
    <p:restoredTop sz="81497"/>
  </p:normalViewPr>
  <p:slideViewPr>
    <p:cSldViewPr snapToGrid="0" snapToObjects="1">
      <p:cViewPr varScale="1">
        <p:scale>
          <a:sx n="103" d="100"/>
          <a:sy n="103" d="100"/>
        </p:scale>
        <p:origin x="1856" y="176"/>
      </p:cViewPr>
      <p:guideLst>
        <p:guide orient="horz" pos="4319"/>
        <p:guide/>
      </p:guideLst>
    </p:cSldViewPr>
  </p:slideViewPr>
  <p:notesTextViewPr>
    <p:cViewPr>
      <p:scale>
        <a:sx n="100" d="100"/>
        <a:sy n="100" d="100"/>
      </p:scale>
      <p:origin x="0" y="0"/>
    </p:cViewPr>
  </p:notesTextViewPr>
  <p:sorterViewPr>
    <p:cViewPr>
      <p:scale>
        <a:sx n="120" d="100"/>
        <a:sy n="12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naghan, Padraic" userId="dc80ae16-2699-4a0b-b78d-b9031f41d4f1" providerId="ADAL" clId="{879273AA-DA6D-2949-87A6-BB6612F5906F}"/>
    <pc:docChg chg="undo custSel modSld">
      <pc:chgData name="Monaghan, Padraic" userId="dc80ae16-2699-4a0b-b78d-b9031f41d4f1" providerId="ADAL" clId="{879273AA-DA6D-2949-87A6-BB6612F5906F}" dt="2021-10-05T11:52:28.347" v="3" actId="27636"/>
      <pc:docMkLst>
        <pc:docMk/>
      </pc:docMkLst>
      <pc:sldChg chg="modSp mod">
        <pc:chgData name="Monaghan, Padraic" userId="dc80ae16-2699-4a0b-b78d-b9031f41d4f1" providerId="ADAL" clId="{879273AA-DA6D-2949-87A6-BB6612F5906F}" dt="2021-10-05T11:52:28.347" v="3" actId="27636"/>
        <pc:sldMkLst>
          <pc:docMk/>
          <pc:sldMk cId="2854461246" sldId="406"/>
        </pc:sldMkLst>
        <pc:spChg chg="mod">
          <ac:chgData name="Monaghan, Padraic" userId="dc80ae16-2699-4a0b-b78d-b9031f41d4f1" providerId="ADAL" clId="{879273AA-DA6D-2949-87A6-BB6612F5906F}" dt="2021-10-05T11:52:28.347" v="3" actId="27636"/>
          <ac:spMkLst>
            <pc:docMk/>
            <pc:sldMk cId="2854461246" sldId="406"/>
            <ac:spMk id="3" creationId="{05F47D82-9E70-9D4B-9EBD-DED3F25D9551}"/>
          </ac:spMkLst>
        </pc:spChg>
      </pc:sldChg>
    </pc:docChg>
  </pc:docChgLst>
  <pc:docChgLst>
    <pc:chgData name="Monaghan, Padraic" userId="dc80ae16-2699-4a0b-b78d-b9031f41d4f1" providerId="ADAL" clId="{E08C6895-CE59-F74C-8575-21B1830B224B}"/>
    <pc:docChg chg="addSld delSld modSld">
      <pc:chgData name="Monaghan, Padraic" userId="dc80ae16-2699-4a0b-b78d-b9031f41d4f1" providerId="ADAL" clId="{E08C6895-CE59-F74C-8575-21B1830B224B}" dt="2022-10-12T15:48:18.084" v="1" actId="2696"/>
      <pc:docMkLst>
        <pc:docMk/>
      </pc:docMkLst>
      <pc:sldChg chg="del">
        <pc:chgData name="Monaghan, Padraic" userId="dc80ae16-2699-4a0b-b78d-b9031f41d4f1" providerId="ADAL" clId="{E08C6895-CE59-F74C-8575-21B1830B224B}" dt="2022-10-12T15:48:18.084" v="1" actId="2696"/>
        <pc:sldMkLst>
          <pc:docMk/>
          <pc:sldMk cId="2854461246" sldId="406"/>
        </pc:sldMkLst>
      </pc:sldChg>
      <pc:sldChg chg="add">
        <pc:chgData name="Monaghan, Padraic" userId="dc80ae16-2699-4a0b-b78d-b9031f41d4f1" providerId="ADAL" clId="{E08C6895-CE59-F74C-8575-21B1830B224B}" dt="2022-10-12T15:48:16.181" v="0"/>
        <pc:sldMkLst>
          <pc:docMk/>
          <pc:sldMk cId="1048982681" sldId="48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ED63D20-B0B3-D445-877E-AF329FAFBC9C}" type="datetimeFigureOut">
              <a:rPr lang="en-US" smtClean="0"/>
              <a:t>10/12/22</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1FE4DE4-F164-C143-B4F4-8BCEB2D0165D}" type="slidenum">
              <a:rPr lang="en-GB" smtClean="0"/>
              <a:t>‹#›</a:t>
            </a:fld>
            <a:endParaRPr lang="en-GB"/>
          </a:p>
        </p:txBody>
      </p:sp>
    </p:spTree>
    <p:extLst>
      <p:ext uri="{BB962C8B-B14F-4D97-AF65-F5344CB8AC3E}">
        <p14:creationId xmlns:p14="http://schemas.microsoft.com/office/powerpoint/2010/main" val="73903649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tiff>
</file>

<file path=ppt/media/image12.jpeg>
</file>

<file path=ppt/media/image2.png>
</file>

<file path=ppt/media/image3.jpg>
</file>

<file path=ppt/media/image4.jpeg>
</file>

<file path=ppt/media/image5.jp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4CEEAF-8027-F64C-B8DD-D7E422C7FD2F}" type="datetimeFigureOut">
              <a:rPr lang="en-US" smtClean="0"/>
              <a:t>10/12/22</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8B21883-ECEB-5D44-BB40-BC7E77D99EF1}" type="slidenum">
              <a:rPr lang="en-GB" smtClean="0"/>
              <a:t>‹#›</a:t>
            </a:fld>
            <a:endParaRPr lang="en-GB"/>
          </a:p>
        </p:txBody>
      </p:sp>
    </p:spTree>
    <p:extLst>
      <p:ext uri="{BB962C8B-B14F-4D97-AF65-F5344CB8AC3E}">
        <p14:creationId xmlns:p14="http://schemas.microsoft.com/office/powerpoint/2010/main" val="38648300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latin typeface="Arial" panose="020B0604020202020204" pitchFamily="34" charset="0"/>
              </a:rPr>
              <a:t>(the paper formerly known as Voodoo Correlations in Social Neuroscience). </a:t>
            </a:r>
            <a:endParaRPr lang="en-US" dirty="0"/>
          </a:p>
        </p:txBody>
      </p:sp>
      <p:sp>
        <p:nvSpPr>
          <p:cNvPr id="4" name="Slide Number Placeholder 3"/>
          <p:cNvSpPr>
            <a:spLocks noGrp="1"/>
          </p:cNvSpPr>
          <p:nvPr>
            <p:ph type="sldNum" sz="quarter" idx="5"/>
          </p:nvPr>
        </p:nvSpPr>
        <p:spPr/>
        <p:txBody>
          <a:bodyPr/>
          <a:lstStyle/>
          <a:p>
            <a:fld id="{D8B21883-ECEB-5D44-BB40-BC7E77D99EF1}" type="slidenum">
              <a:rPr lang="en-GB" smtClean="0"/>
              <a:t>16</a:t>
            </a:fld>
            <a:endParaRPr lang="en-GB"/>
          </a:p>
        </p:txBody>
      </p:sp>
    </p:spTree>
    <p:extLst>
      <p:ext uri="{BB962C8B-B14F-4D97-AF65-F5344CB8AC3E}">
        <p14:creationId xmlns:p14="http://schemas.microsoft.com/office/powerpoint/2010/main" val="2517413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8014A0CB-84B6-8842-8670-F7D58B08EA78}" type="datetimeFigureOut">
              <a:rPr lang="en-US" smtClean="0"/>
              <a:t>10/12/22</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5E97FB9A-8473-8B4D-B336-D320A6A1F7C6}" type="slidenum">
              <a:rPr lang="en-GB" smtClean="0"/>
              <a:t>‹#›</a:t>
            </a:fld>
            <a:endParaRPr lang="en-GB"/>
          </a:p>
        </p:txBody>
      </p:sp>
      <p:sp>
        <p:nvSpPr>
          <p:cNvPr id="9"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10"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extLst>
      <p:ext uri="{BB962C8B-B14F-4D97-AF65-F5344CB8AC3E}">
        <p14:creationId xmlns:p14="http://schemas.microsoft.com/office/powerpoint/2010/main" val="1431450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772816"/>
            <a:ext cx="5111750" cy="4353347"/>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2000">
                <a:solidFill>
                  <a:srgbClr val="666666"/>
                </a:solidFill>
              </a:defRPr>
            </a:lvl4pPr>
            <a:lvl5pPr>
              <a:defRPr sz="2000">
                <a:solidFill>
                  <a:srgbClr val="666666"/>
                </a:solidFill>
              </a:defRPr>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395536" y="1772816"/>
            <a:ext cx="3069977" cy="4353347"/>
          </a:xfrm>
          <a:prstGeom prst="rect">
            <a:avLst/>
          </a:prstGeom>
        </p:spPr>
        <p:txBody>
          <a:bodyPr/>
          <a:lstStyle>
            <a:lvl1pPr marL="0" indent="0">
              <a:buNone/>
              <a:defRPr sz="2000">
                <a:solidFill>
                  <a:srgbClr val="66666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395536"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9"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682041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Caption &amp; Subheadings">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2204864"/>
            <a:ext cx="5111750" cy="3921299"/>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2000">
                <a:solidFill>
                  <a:srgbClr val="666666"/>
                </a:solidFill>
              </a:defRPr>
            </a:lvl4pPr>
            <a:lvl5pPr>
              <a:defRPr sz="2000">
                <a:solidFill>
                  <a:srgbClr val="666666"/>
                </a:solidFill>
              </a:defRPr>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395537" y="2204864"/>
            <a:ext cx="3024336" cy="3921299"/>
          </a:xfrm>
          <a:prstGeom prst="rect">
            <a:avLst/>
          </a:prstGeom>
        </p:spPr>
        <p:txBody>
          <a:bodyPr/>
          <a:lstStyle>
            <a:lvl1pPr marL="0" indent="0">
              <a:buNone/>
              <a:defRPr sz="2000">
                <a:solidFill>
                  <a:srgbClr val="66666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395536"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9"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8" name="Text Placeholder 2"/>
          <p:cNvSpPr>
            <a:spLocks noGrp="1"/>
          </p:cNvSpPr>
          <p:nvPr>
            <p:ph type="body" idx="13" hasCustomPrompt="1"/>
          </p:nvPr>
        </p:nvSpPr>
        <p:spPr>
          <a:xfrm>
            <a:off x="395536" y="1700807"/>
            <a:ext cx="3024336"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
        <p:nvSpPr>
          <p:cNvPr id="10" name="Text Placeholder 2"/>
          <p:cNvSpPr>
            <a:spLocks noGrp="1"/>
          </p:cNvSpPr>
          <p:nvPr>
            <p:ph type="body" idx="14" hasCustomPrompt="1"/>
          </p:nvPr>
        </p:nvSpPr>
        <p:spPr>
          <a:xfrm>
            <a:off x="3563888" y="1700808"/>
            <a:ext cx="5112568"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Tree>
    <p:extLst>
      <p:ext uri="{BB962C8B-B14F-4D97-AF65-F5344CB8AC3E}">
        <p14:creationId xmlns:p14="http://schemas.microsoft.com/office/powerpoint/2010/main" val="682041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mp; Pictur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844824"/>
            <a:ext cx="5338936" cy="4281339"/>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5940152" y="1844825"/>
            <a:ext cx="2746648" cy="4248471"/>
          </a:xfrm>
          <a:prstGeom prst="rect">
            <a:avLst/>
          </a:prstGeom>
        </p:spPr>
        <p:txBody>
          <a:bodyPr/>
          <a:lstStyle>
            <a:lvl1pPr marL="0" indent="0">
              <a:buNone/>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97CA41E8-ABA4-4C5B-81A5-5CD889FC8C0C}"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011F9B14-DC0F-440A-A27F-2E74A0D10DC8}" type="slidenum">
              <a:rPr lang="en-GB" smtClean="0"/>
              <a:pPr/>
              <a:t>‹#›</a:t>
            </a:fld>
            <a:endParaRPr lang="en-GB"/>
          </a:p>
        </p:txBody>
      </p:sp>
      <p:sp>
        <p:nvSpPr>
          <p:cNvPr id="8"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34120900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Picture &amp; Subheadin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95536" y="2204864"/>
            <a:ext cx="5338936" cy="3921299"/>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5940152" y="1700809"/>
            <a:ext cx="2746648" cy="4392488"/>
          </a:xfrm>
          <a:prstGeom prst="rect">
            <a:avLst/>
          </a:prstGeom>
        </p:spPr>
        <p:txBody>
          <a:bodyPr/>
          <a:lstStyle>
            <a:lvl1pPr marL="0" indent="0">
              <a:buNone/>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97CA41E8-ABA4-4C5B-81A5-5CD889FC8C0C}"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011F9B14-DC0F-440A-A27F-2E74A0D10DC8}" type="slidenum">
              <a:rPr lang="en-GB" smtClean="0"/>
              <a:pPr/>
              <a:t>‹#›</a:t>
            </a:fld>
            <a:endParaRPr lang="en-GB"/>
          </a:p>
        </p:txBody>
      </p:sp>
      <p:sp>
        <p:nvSpPr>
          <p:cNvPr id="8"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9" name="Text Placeholder 2"/>
          <p:cNvSpPr>
            <a:spLocks noGrp="1"/>
          </p:cNvSpPr>
          <p:nvPr>
            <p:ph type="body" idx="14" hasCustomPrompt="1"/>
          </p:nvPr>
        </p:nvSpPr>
        <p:spPr>
          <a:xfrm>
            <a:off x="395536" y="1700808"/>
            <a:ext cx="5328592"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Tree>
    <p:extLst>
      <p:ext uri="{BB962C8B-B14F-4D97-AF65-F5344CB8AC3E}">
        <p14:creationId xmlns:p14="http://schemas.microsoft.com/office/powerpoint/2010/main" val="34120900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95536" y="1772815"/>
            <a:ext cx="8064896" cy="3888433"/>
          </a:xfrm>
          <a:prstGeom prst="rect">
            <a:avLst/>
          </a:prstGeom>
        </p:spPr>
        <p:txBody>
          <a:bodyPr/>
          <a:lstStyle>
            <a:lvl1pPr marL="0" indent="0">
              <a:buNone/>
              <a:defRPr sz="3200">
                <a:solidFill>
                  <a:srgbClr val="66666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Drag picture to placeholder or click icon to add</a:t>
            </a:r>
          </a:p>
        </p:txBody>
      </p:sp>
      <p:sp>
        <p:nvSpPr>
          <p:cNvPr id="4" name="Text Placeholder 3"/>
          <p:cNvSpPr>
            <a:spLocks noGrp="1"/>
          </p:cNvSpPr>
          <p:nvPr>
            <p:ph type="body" sz="half" idx="2"/>
          </p:nvPr>
        </p:nvSpPr>
        <p:spPr>
          <a:xfrm>
            <a:off x="395536" y="5733256"/>
            <a:ext cx="8064896" cy="438944"/>
          </a:xfrm>
          <a:prstGeom prst="rect">
            <a:avLst/>
          </a:prstGeom>
        </p:spPr>
        <p:txBody>
          <a:bodyPr/>
          <a:lstStyle>
            <a:lvl1pPr marL="0" indent="0">
              <a:buNone/>
              <a:defRPr sz="1400">
                <a:solidFill>
                  <a:srgbClr val="66666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8"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21966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Caption &amp; Subheadin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95536" y="2132856"/>
            <a:ext cx="8352928" cy="3528393"/>
          </a:xfrm>
          <a:prstGeom prst="rect">
            <a:avLst/>
          </a:prstGeom>
        </p:spPr>
        <p:txBody>
          <a:bodyPr/>
          <a:lstStyle>
            <a:lvl1pPr marL="0" indent="0">
              <a:buNone/>
              <a:defRPr sz="3200">
                <a:solidFill>
                  <a:srgbClr val="666666"/>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Drag picture to placeholder or click icon to add</a:t>
            </a:r>
          </a:p>
        </p:txBody>
      </p:sp>
      <p:sp>
        <p:nvSpPr>
          <p:cNvPr id="4" name="Text Placeholder 3"/>
          <p:cNvSpPr>
            <a:spLocks noGrp="1"/>
          </p:cNvSpPr>
          <p:nvPr>
            <p:ph type="body" sz="half" idx="2"/>
          </p:nvPr>
        </p:nvSpPr>
        <p:spPr>
          <a:xfrm>
            <a:off x="395536" y="5733256"/>
            <a:ext cx="8352928" cy="438944"/>
          </a:xfrm>
          <a:prstGeom prst="rect">
            <a:avLst/>
          </a:prstGeom>
        </p:spPr>
        <p:txBody>
          <a:bodyPr/>
          <a:lstStyle>
            <a:lvl1pPr marL="0" indent="0">
              <a:buNone/>
              <a:defRPr sz="1400">
                <a:solidFill>
                  <a:srgbClr val="66666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8"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9" name="Text Placeholder 2"/>
          <p:cNvSpPr>
            <a:spLocks noGrp="1"/>
          </p:cNvSpPr>
          <p:nvPr>
            <p:ph type="body" idx="14" hasCustomPrompt="1"/>
          </p:nvPr>
        </p:nvSpPr>
        <p:spPr>
          <a:xfrm>
            <a:off x="395536" y="1700808"/>
            <a:ext cx="8352928" cy="43204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Tree>
    <p:extLst>
      <p:ext uri="{BB962C8B-B14F-4D97-AF65-F5344CB8AC3E}">
        <p14:creationId xmlns:p14="http://schemas.microsoft.com/office/powerpoint/2010/main" val="2196616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Tree>
    <p:extLst>
      <p:ext uri="{BB962C8B-B14F-4D97-AF65-F5344CB8AC3E}">
        <p14:creationId xmlns:p14="http://schemas.microsoft.com/office/powerpoint/2010/main" val="32245713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8014A0CB-84B6-8842-8670-F7D58B08EA78}" type="datetimeFigureOut">
              <a:rPr lang="en-US" smtClean="0"/>
              <a:t>10/12/22</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5E97FB9A-8473-8B4D-B336-D320A6A1F7C6}" type="slidenum">
              <a:rPr lang="en-GB" smtClean="0"/>
              <a:t>‹#›</a:t>
            </a:fld>
            <a:endParaRPr lang="en-GB"/>
          </a:p>
        </p:txBody>
      </p:sp>
      <p:sp>
        <p:nvSpPr>
          <p:cNvPr id="9"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10"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extLst>
      <p:ext uri="{BB962C8B-B14F-4D97-AF65-F5344CB8AC3E}">
        <p14:creationId xmlns:p14="http://schemas.microsoft.com/office/powerpoint/2010/main" val="14314503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Slide 1: presentation titl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3"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Slide 9: discussion">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3"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Discussion Slid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3"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8014A0CB-84B6-8842-8670-F7D58B08EA78}" type="datetimeFigureOut">
              <a:rPr lang="en-US" smtClean="0"/>
              <a:t>10/12/22</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5E97FB9A-8473-8B4D-B336-D320A6A1F7C6}" type="slidenum">
              <a:rPr lang="en-GB" smtClean="0"/>
              <a:t>‹#›</a:t>
            </a:fld>
            <a:endParaRPr lang="en-GB"/>
          </a:p>
        </p:txBody>
      </p:sp>
      <p:sp>
        <p:nvSpPr>
          <p:cNvPr id="9" name="Title 1"/>
          <p:cNvSpPr>
            <a:spLocks noGrp="1"/>
          </p:cNvSpPr>
          <p:nvPr>
            <p:ph type="ctrTitle"/>
          </p:nvPr>
        </p:nvSpPr>
        <p:spPr>
          <a:xfrm>
            <a:off x="467544" y="1556792"/>
            <a:ext cx="8208912" cy="1010543"/>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10" name="Subtitle 2"/>
          <p:cNvSpPr>
            <a:spLocks noGrp="1"/>
          </p:cNvSpPr>
          <p:nvPr>
            <p:ph type="subTitle" idx="1"/>
          </p:nvPr>
        </p:nvSpPr>
        <p:spPr>
          <a:xfrm>
            <a:off x="467544" y="2852936"/>
            <a:ext cx="8208912" cy="720080"/>
          </a:xfrm>
          <a:prstGeom prst="rect">
            <a:avLst/>
          </a:prstGeom>
        </p:spPr>
        <p:txBody>
          <a:bodyPr/>
          <a:lstStyle>
            <a:lvl1pPr marL="0" indent="0" algn="l">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Tree>
    <p:extLst>
      <p:ext uri="{BB962C8B-B14F-4D97-AF65-F5344CB8AC3E}">
        <p14:creationId xmlns:p14="http://schemas.microsoft.com/office/powerpoint/2010/main" val="14314503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lide 2: text only">
    <p:spTree>
      <p:nvGrpSpPr>
        <p:cNvPr id="1" name=""/>
        <p:cNvGrpSpPr/>
        <p:nvPr/>
      </p:nvGrpSpPr>
      <p:grpSpPr>
        <a:xfrm>
          <a:off x="0" y="0"/>
          <a:ext cx="0" cy="0"/>
          <a:chOff x="0" y="0"/>
          <a:chExt cx="0" cy="0"/>
        </a:xfrm>
      </p:grpSpPr>
      <p:sp>
        <p:nvSpPr>
          <p:cNvPr id="2"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4" name="Text Placeholder 7"/>
          <p:cNvSpPr>
            <a:spLocks noGrp="1"/>
          </p:cNvSpPr>
          <p:nvPr>
            <p:ph type="body" sz="quarter" idx="14"/>
          </p:nvPr>
        </p:nvSpPr>
        <p:spPr>
          <a:xfrm>
            <a:off x="395288" y="1844675"/>
            <a:ext cx="8425184" cy="4752975"/>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a:t>Click to edit Master text styles</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lide 3: text using bullet points">
    <p:spTree>
      <p:nvGrpSpPr>
        <p:cNvPr id="1" name=""/>
        <p:cNvGrpSpPr/>
        <p:nvPr/>
      </p:nvGrpSpPr>
      <p:grpSpPr>
        <a:xfrm>
          <a:off x="0" y="0"/>
          <a:ext cx="0" cy="0"/>
          <a:chOff x="0" y="0"/>
          <a:chExt cx="0" cy="0"/>
        </a:xfrm>
      </p:grpSpPr>
      <p:sp>
        <p:nvSpPr>
          <p:cNvPr id="4"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5" name="Text Placeholder 7"/>
          <p:cNvSpPr>
            <a:spLocks noGrp="1"/>
          </p:cNvSpPr>
          <p:nvPr>
            <p:ph type="body" sz="quarter" idx="14"/>
          </p:nvPr>
        </p:nvSpPr>
        <p:spPr>
          <a:xfrm>
            <a:off x="395288" y="1844675"/>
            <a:ext cx="8425184" cy="4752975"/>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lide 4: smaller text using bullet points">
    <p:spTree>
      <p:nvGrpSpPr>
        <p:cNvPr id="1" name=""/>
        <p:cNvGrpSpPr/>
        <p:nvPr/>
      </p:nvGrpSpPr>
      <p:grpSpPr>
        <a:xfrm>
          <a:off x="0" y="0"/>
          <a:ext cx="0" cy="0"/>
          <a:chOff x="0" y="0"/>
          <a:chExt cx="0" cy="0"/>
        </a:xfrm>
      </p:grpSpPr>
      <p:sp>
        <p:nvSpPr>
          <p:cNvPr id="4"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5" name="Text Placeholder 7"/>
          <p:cNvSpPr>
            <a:spLocks noGrp="1"/>
          </p:cNvSpPr>
          <p:nvPr>
            <p:ph type="body" sz="quarter" idx="14"/>
          </p:nvPr>
        </p:nvSpPr>
        <p:spPr>
          <a:xfrm>
            <a:off x="395288" y="1844675"/>
            <a:ext cx="8425184" cy="4752975"/>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lide 5: text with bullet points &amp; 1 image">
    <p:spTree>
      <p:nvGrpSpPr>
        <p:cNvPr id="1" name=""/>
        <p:cNvGrpSpPr/>
        <p:nvPr/>
      </p:nvGrpSpPr>
      <p:grpSpPr>
        <a:xfrm>
          <a:off x="0" y="0"/>
          <a:ext cx="0" cy="0"/>
          <a:chOff x="0" y="0"/>
          <a:chExt cx="0" cy="0"/>
        </a:xfrm>
      </p:grpSpPr>
      <p:sp>
        <p:nvSpPr>
          <p:cNvPr id="4"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5" name="Text Placeholder 7"/>
          <p:cNvSpPr>
            <a:spLocks noGrp="1"/>
          </p:cNvSpPr>
          <p:nvPr>
            <p:ph type="body" sz="quarter" idx="14"/>
          </p:nvPr>
        </p:nvSpPr>
        <p:spPr>
          <a:xfrm>
            <a:off x="395289" y="1844675"/>
            <a:ext cx="5400847" cy="4752975"/>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a:t>Click to edit Master text styles</a:t>
            </a:r>
          </a:p>
        </p:txBody>
      </p:sp>
      <p:sp>
        <p:nvSpPr>
          <p:cNvPr id="2" name="TextBox 1"/>
          <p:cNvSpPr txBox="1"/>
          <p:nvPr userDrawn="1"/>
        </p:nvSpPr>
        <p:spPr>
          <a:xfrm>
            <a:off x="3234022" y="3660229"/>
            <a:ext cx="184666" cy="369332"/>
          </a:xfrm>
          <a:prstGeom prst="rect">
            <a:avLst/>
          </a:prstGeom>
          <a:noFill/>
        </p:spPr>
        <p:txBody>
          <a:bodyPr wrap="none" rtlCol="0">
            <a:spAutoFit/>
          </a:bodyPr>
          <a:lstStyle/>
          <a:p>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lide 6: text with bullet points &amp; 2 images">
    <p:spTree>
      <p:nvGrpSpPr>
        <p:cNvPr id="1" name=""/>
        <p:cNvGrpSpPr/>
        <p:nvPr/>
      </p:nvGrpSpPr>
      <p:grpSpPr>
        <a:xfrm>
          <a:off x="0" y="0"/>
          <a:ext cx="0" cy="0"/>
          <a:chOff x="0" y="0"/>
          <a:chExt cx="0" cy="0"/>
        </a:xfrm>
      </p:grpSpPr>
      <p:sp>
        <p:nvSpPr>
          <p:cNvPr id="4"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
        <p:nvSpPr>
          <p:cNvPr id="8" name="Text Placeholder 7"/>
          <p:cNvSpPr>
            <a:spLocks noGrp="1"/>
          </p:cNvSpPr>
          <p:nvPr>
            <p:ph type="body" sz="quarter" idx="14"/>
          </p:nvPr>
        </p:nvSpPr>
        <p:spPr>
          <a:xfrm>
            <a:off x="395289" y="1844675"/>
            <a:ext cx="5400847" cy="4752975"/>
          </a:xfrm>
          <a:prstGeom prst="rect">
            <a:avLst/>
          </a:prstGeom>
        </p:spPr>
        <p:txBody>
          <a:bodyPr vert="horz"/>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600">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lide 7: image only">
    <p:spTree>
      <p:nvGrpSpPr>
        <p:cNvPr id="1" name=""/>
        <p:cNvGrpSpPr/>
        <p:nvPr/>
      </p:nvGrpSpPr>
      <p:grpSpPr>
        <a:xfrm>
          <a:off x="0" y="0"/>
          <a:ext cx="0" cy="0"/>
          <a:chOff x="0" y="0"/>
          <a:chExt cx="0" cy="0"/>
        </a:xfrm>
      </p:grpSpPr>
      <p:sp>
        <p:nvSpPr>
          <p:cNvPr id="3"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lide 8: blank slide">
    <p:spTree>
      <p:nvGrpSpPr>
        <p:cNvPr id="1" name=""/>
        <p:cNvGrpSpPr/>
        <p:nvPr/>
      </p:nvGrpSpPr>
      <p:grpSpPr>
        <a:xfrm>
          <a:off x="0" y="0"/>
          <a:ext cx="0" cy="0"/>
          <a:chOff x="0" y="0"/>
          <a:chExt cx="0" cy="0"/>
        </a:xfrm>
      </p:grpSpPr>
      <p:sp>
        <p:nvSpPr>
          <p:cNvPr id="3" name="Title 1"/>
          <p:cNvSpPr>
            <a:spLocks noGrp="1"/>
          </p:cNvSpPr>
          <p:nvPr>
            <p:ph type="ctrTitle"/>
          </p:nvPr>
        </p:nvSpPr>
        <p:spPr>
          <a:xfrm>
            <a:off x="395536" y="548680"/>
            <a:ext cx="6768752" cy="1152128"/>
          </a:xfrm>
          <a:prstGeom prst="rect">
            <a:avLst/>
          </a:prstGeom>
        </p:spPr>
        <p:txBody>
          <a:bodyPr/>
          <a:lstStyle>
            <a:lvl1pPr algn="l">
              <a:lnSpc>
                <a:spcPts val="3500"/>
              </a:lnSpc>
              <a:defRPr sz="3600">
                <a:solidFill>
                  <a:srgbClr val="B5121B"/>
                </a:solidFill>
              </a:defRPr>
            </a:lvl1pPr>
          </a:lstStyle>
          <a:p>
            <a:r>
              <a:rPr lang="en-GB"/>
              <a:t>Click to edit Master title style</a:t>
            </a:r>
            <a:endParaRPr lang="en-GB"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1700808"/>
            <a:ext cx="8219256" cy="4425355"/>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a:solidFill>
                  <a:srgbClr val="666666"/>
                </a:solidFill>
              </a:defRPr>
            </a:lvl4pPr>
            <a:lvl5pPr>
              <a:defRPr>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dirty="0"/>
          </a:p>
        </p:txBody>
      </p:sp>
      <p:sp>
        <p:nvSpPr>
          <p:cNvPr id="7" name="Title 1"/>
          <p:cNvSpPr>
            <a:spLocks noGrp="1"/>
          </p:cNvSpPr>
          <p:nvPr>
            <p:ph type="ctrTitle"/>
          </p:nvPr>
        </p:nvSpPr>
        <p:spPr>
          <a:xfrm>
            <a:off x="467544" y="476672"/>
            <a:ext cx="6696744"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4210385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1700808"/>
            <a:ext cx="8219256" cy="4425355"/>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a:solidFill>
                  <a:srgbClr val="666666"/>
                </a:solidFill>
              </a:defRPr>
            </a:lvl4pPr>
            <a:lvl5pPr>
              <a:defRPr>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dirty="0"/>
          </a:p>
        </p:txBody>
      </p:sp>
      <p:sp>
        <p:nvSpPr>
          <p:cNvPr id="7" name="Title 1"/>
          <p:cNvSpPr>
            <a:spLocks noGrp="1"/>
          </p:cNvSpPr>
          <p:nvPr>
            <p:ph type="ctrTitle"/>
          </p:nvPr>
        </p:nvSpPr>
        <p:spPr>
          <a:xfrm>
            <a:off x="467544" y="476672"/>
            <a:ext cx="6696744"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3219294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67544" y="1700808"/>
            <a:ext cx="8219256" cy="4425355"/>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a:solidFill>
                  <a:srgbClr val="666666"/>
                </a:solidFill>
              </a:defRPr>
            </a:lvl4pPr>
            <a:lvl5pPr>
              <a:defRPr>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dirty="0"/>
          </a:p>
        </p:txBody>
      </p:sp>
      <p:sp>
        <p:nvSpPr>
          <p:cNvPr id="7" name="Title 1"/>
          <p:cNvSpPr>
            <a:spLocks noGrp="1"/>
          </p:cNvSpPr>
          <p:nvPr>
            <p:ph type="ctrTitle"/>
          </p:nvPr>
        </p:nvSpPr>
        <p:spPr>
          <a:xfrm>
            <a:off x="467544" y="476672"/>
            <a:ext cx="6696744"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4210385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Content &amp; Subheading">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2204864"/>
            <a:ext cx="8291264" cy="3921299"/>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a:solidFill>
                  <a:srgbClr val="666666"/>
                </a:solidFill>
              </a:defRPr>
            </a:lvl4pPr>
            <a:lvl5pPr>
              <a:defRPr>
                <a:solidFill>
                  <a:srgbClr val="666666"/>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a:xfrm>
            <a:off x="395536" y="6356350"/>
            <a:ext cx="2195264"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dirty="0"/>
          </a:p>
        </p:txBody>
      </p:sp>
      <p:sp>
        <p:nvSpPr>
          <p:cNvPr id="7"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8" name="Text Placeholder 2"/>
          <p:cNvSpPr>
            <a:spLocks noGrp="1"/>
          </p:cNvSpPr>
          <p:nvPr>
            <p:ph type="body" idx="13" hasCustomPrompt="1"/>
          </p:nvPr>
        </p:nvSpPr>
        <p:spPr>
          <a:xfrm>
            <a:off x="395536" y="1700807"/>
            <a:ext cx="8280920"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Tree>
    <p:extLst>
      <p:ext uri="{BB962C8B-B14F-4D97-AF65-F5344CB8AC3E}">
        <p14:creationId xmlns:p14="http://schemas.microsoft.com/office/powerpoint/2010/main" val="4210385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648200" y="1700808"/>
            <a:ext cx="4038600" cy="4425355"/>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97CA41E8-ABA4-4C5B-81A5-5CD889FC8C0C}" type="datetimeFigureOut">
              <a:rPr lang="en-GB" smtClean="0"/>
              <a:pPr/>
              <a:t>12/10/2022</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011F9B14-DC0F-440A-A27F-2E74A0D10DC8}" type="slidenum">
              <a:rPr lang="en-GB" smtClean="0"/>
              <a:pPr/>
              <a:t>‹#›</a:t>
            </a:fld>
            <a:endParaRPr lang="en-GB"/>
          </a:p>
        </p:txBody>
      </p:sp>
      <p:sp>
        <p:nvSpPr>
          <p:cNvPr id="8" name="Title 1"/>
          <p:cNvSpPr>
            <a:spLocks noGrp="1"/>
          </p:cNvSpPr>
          <p:nvPr>
            <p:ph type="ctrTitle"/>
          </p:nvPr>
        </p:nvSpPr>
        <p:spPr>
          <a:xfrm>
            <a:off x="395536" y="476672"/>
            <a:ext cx="6768752" cy="1080120"/>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10" name="Content Placeholder 3"/>
          <p:cNvSpPr>
            <a:spLocks noGrp="1"/>
          </p:cNvSpPr>
          <p:nvPr>
            <p:ph sz="half" idx="13"/>
          </p:nvPr>
        </p:nvSpPr>
        <p:spPr>
          <a:xfrm>
            <a:off x="395536" y="1700808"/>
            <a:ext cx="4038600" cy="4381947"/>
          </a:xfrm>
          <a:prstGeom prst="rect">
            <a:avLst/>
          </a:prstGeom>
        </p:spPr>
        <p:txBody>
          <a:bodyPr/>
          <a:lstStyle>
            <a:lvl1pPr>
              <a:defRPr sz="2400">
                <a:solidFill>
                  <a:srgbClr val="666666"/>
                </a:solidFill>
              </a:defRPr>
            </a:lvl1pPr>
            <a:lvl2pPr>
              <a:defRPr sz="2200">
                <a:solidFill>
                  <a:srgbClr val="666666"/>
                </a:solidFill>
              </a:defRPr>
            </a:lvl2pPr>
            <a:lvl3pPr>
              <a:defRPr sz="2000">
                <a:solidFill>
                  <a:srgbClr val="666666"/>
                </a:solidFill>
              </a:defRPr>
            </a:lvl3pPr>
            <a:lvl4pPr>
              <a:defRPr sz="1800">
                <a:solidFill>
                  <a:srgbClr val="666666"/>
                </a:solidFill>
              </a:defRPr>
            </a:lvl4pPr>
            <a:lvl5pPr>
              <a:defRPr sz="1800">
                <a:solidFill>
                  <a:srgbClr val="666666"/>
                </a:solidFill>
              </a:defRPr>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Tree>
    <p:extLst>
      <p:ext uri="{BB962C8B-B14F-4D97-AF65-F5344CB8AC3E}">
        <p14:creationId xmlns:p14="http://schemas.microsoft.com/office/powerpoint/2010/main" val="2017863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amp; Subheading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95536" y="1700807"/>
            <a:ext cx="4040188"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395536" y="2174875"/>
            <a:ext cx="4040188" cy="3951288"/>
          </a:xfrm>
          <a:prstGeom prst="rect">
            <a:avLst/>
          </a:prstGeom>
        </p:spPr>
        <p:txBody>
          <a:bodyPr/>
          <a:lstStyle>
            <a:lvl1pPr>
              <a:defRPr sz="2400">
                <a:solidFill>
                  <a:srgbClr val="666666"/>
                </a:solidFill>
              </a:defRPr>
            </a:lvl1pPr>
            <a:lvl2pPr>
              <a:defRPr sz="2000">
                <a:solidFill>
                  <a:srgbClr val="666666"/>
                </a:solidFill>
              </a:defRPr>
            </a:lvl2pPr>
            <a:lvl3pPr>
              <a:defRPr sz="1800">
                <a:solidFill>
                  <a:srgbClr val="666666"/>
                </a:solidFill>
              </a:defRPr>
            </a:lvl3pPr>
            <a:lvl4pPr>
              <a:defRPr sz="1600">
                <a:solidFill>
                  <a:srgbClr val="666666"/>
                </a:solidFill>
              </a:defRPr>
            </a:lvl4pPr>
            <a:lvl5pPr>
              <a:defRPr sz="1600">
                <a:solidFill>
                  <a:srgbClr val="666666"/>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4645025" y="1700807"/>
            <a:ext cx="4041775"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solidFill>
                  <a:srgbClr val="666666"/>
                </a:solidFill>
              </a:defRPr>
            </a:lvl1pPr>
            <a:lvl2pPr>
              <a:defRPr sz="2000">
                <a:solidFill>
                  <a:srgbClr val="666666"/>
                </a:solidFill>
              </a:defRPr>
            </a:lvl2pPr>
            <a:lvl3pPr>
              <a:defRPr sz="1800">
                <a:solidFill>
                  <a:srgbClr val="666666"/>
                </a:solidFill>
              </a:defRPr>
            </a:lvl3pPr>
            <a:lvl4pPr>
              <a:defRPr sz="1600">
                <a:solidFill>
                  <a:srgbClr val="666666"/>
                </a:solidFill>
              </a:defRPr>
            </a:lvl4pPr>
            <a:lvl5pPr>
              <a:defRPr sz="1600">
                <a:solidFill>
                  <a:srgbClr val="666666"/>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97CA41E8-ABA4-4C5B-81A5-5CD889FC8C0C}" type="datetimeFigureOut">
              <a:rPr lang="en-GB" smtClean="0"/>
              <a:pPr/>
              <a:t>12/10/2022</a:t>
            </a:fld>
            <a:endParaRPr lang="en-GB"/>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011F9B14-DC0F-440A-A27F-2E74A0D10DC8}" type="slidenum">
              <a:rPr lang="en-GB" smtClean="0"/>
              <a:pPr/>
              <a:t>‹#›</a:t>
            </a:fld>
            <a:endParaRPr lang="en-GB"/>
          </a:p>
        </p:txBody>
      </p:sp>
      <p:sp>
        <p:nvSpPr>
          <p:cNvPr id="10"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2199859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6"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Tree>
    <p:extLst>
      <p:ext uri="{BB962C8B-B14F-4D97-AF65-F5344CB8AC3E}">
        <p14:creationId xmlns:p14="http://schemas.microsoft.com/office/powerpoint/2010/main" val="2705533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amp; Subheadin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2133600" cy="365125"/>
          </a:xfrm>
          <a:prstGeom prst="rect">
            <a:avLst/>
          </a:prstGeom>
        </p:spPr>
        <p:txBody>
          <a:bodyPr/>
          <a:lstStyle>
            <a:lvl1pPr>
              <a:defRPr>
                <a:solidFill>
                  <a:srgbClr val="666666"/>
                </a:solidFill>
              </a:defRPr>
            </a:lvl1pPr>
          </a:lstStyle>
          <a:p>
            <a:fld id="{012ADEB9-B943-4968-ADF2-270CE1983704}" type="datetimeFigureOut">
              <a:rPr lang="en-GB" smtClean="0"/>
              <a:pPr/>
              <a:t>12/10/2022</a:t>
            </a:fld>
            <a:endParaRPr lang="en-GB"/>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lvl1pPr>
              <a:defRPr>
                <a:solidFill>
                  <a:srgbClr val="666666"/>
                </a:solidFill>
              </a:defRPr>
            </a:lvl1pPr>
          </a:lstStyle>
          <a:p>
            <a:endParaRPr lang="en-GB"/>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lvl1pPr>
              <a:defRPr>
                <a:solidFill>
                  <a:srgbClr val="666666"/>
                </a:solidFill>
              </a:defRPr>
            </a:lvl1pPr>
          </a:lstStyle>
          <a:p>
            <a:fld id="{BFDA7189-44D3-4817-8EA2-FAB78B86418E}" type="slidenum">
              <a:rPr lang="en-GB" smtClean="0"/>
              <a:pPr/>
              <a:t>‹#›</a:t>
            </a:fld>
            <a:endParaRPr lang="en-GB"/>
          </a:p>
        </p:txBody>
      </p:sp>
      <p:sp>
        <p:nvSpPr>
          <p:cNvPr id="6" name="Title 1"/>
          <p:cNvSpPr>
            <a:spLocks noGrp="1"/>
          </p:cNvSpPr>
          <p:nvPr>
            <p:ph type="ctrTitle"/>
          </p:nvPr>
        </p:nvSpPr>
        <p:spPr>
          <a:xfrm>
            <a:off x="395536" y="476672"/>
            <a:ext cx="6768752" cy="1152128"/>
          </a:xfrm>
          <a:prstGeom prst="rect">
            <a:avLst/>
          </a:prstGeom>
        </p:spPr>
        <p:txBody>
          <a:bodyPr/>
          <a:lstStyle>
            <a:lvl1pPr algn="l">
              <a:lnSpc>
                <a:spcPts val="3500"/>
              </a:lnSpc>
              <a:defRPr sz="3600">
                <a:solidFill>
                  <a:srgbClr val="D52B1E"/>
                </a:solidFill>
              </a:defRPr>
            </a:lvl1pPr>
          </a:lstStyle>
          <a:p>
            <a:r>
              <a:rPr lang="en-GB"/>
              <a:t>Click to edit Master title style</a:t>
            </a:r>
            <a:endParaRPr lang="en-GB" dirty="0"/>
          </a:p>
        </p:txBody>
      </p:sp>
      <p:sp>
        <p:nvSpPr>
          <p:cNvPr id="7" name="Text Placeholder 2"/>
          <p:cNvSpPr>
            <a:spLocks noGrp="1"/>
          </p:cNvSpPr>
          <p:nvPr>
            <p:ph type="body" idx="13" hasCustomPrompt="1"/>
          </p:nvPr>
        </p:nvSpPr>
        <p:spPr>
          <a:xfrm>
            <a:off x="395536" y="1700807"/>
            <a:ext cx="8280920" cy="474067"/>
          </a:xfrm>
          <a:prstGeom prst="rect">
            <a:avLst/>
          </a:prstGeom>
        </p:spPr>
        <p:txBody>
          <a:bodyPr anchor="b"/>
          <a:lstStyle>
            <a:lvl1pPr marL="0" indent="0">
              <a:buNone/>
              <a:defRPr sz="2400" b="0" i="1">
                <a:solidFill>
                  <a:srgbClr val="66666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subheading styles</a:t>
            </a:r>
          </a:p>
        </p:txBody>
      </p:sp>
    </p:spTree>
    <p:extLst>
      <p:ext uri="{BB962C8B-B14F-4D97-AF65-F5344CB8AC3E}">
        <p14:creationId xmlns:p14="http://schemas.microsoft.com/office/powerpoint/2010/main" val="27055334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1.xml"/><Relationship Id="rId13" Type="http://schemas.openxmlformats.org/officeDocument/2006/relationships/slideLayout" Target="../slideLayouts/slideLayout16.xml"/><Relationship Id="rId3" Type="http://schemas.openxmlformats.org/officeDocument/2006/relationships/slideLayout" Target="../slideLayouts/slideLayout6.xml"/><Relationship Id="rId7" Type="http://schemas.openxmlformats.org/officeDocument/2006/relationships/slideLayout" Target="../slideLayouts/slideLayout10.xml"/><Relationship Id="rId12" Type="http://schemas.openxmlformats.org/officeDocument/2006/relationships/slideLayout" Target="../slideLayouts/slideLayout15.xml"/><Relationship Id="rId2" Type="http://schemas.openxmlformats.org/officeDocument/2006/relationships/slideLayout" Target="../slideLayouts/slideLayout5.xml"/><Relationship Id="rId16" Type="http://schemas.openxmlformats.org/officeDocument/2006/relationships/image" Target="../media/image2.png"/><Relationship Id="rId1" Type="http://schemas.openxmlformats.org/officeDocument/2006/relationships/slideLayout" Target="../slideLayouts/slideLayout4.xml"/><Relationship Id="rId6" Type="http://schemas.openxmlformats.org/officeDocument/2006/relationships/slideLayout" Target="../slideLayouts/slideLayout9.xml"/><Relationship Id="rId11" Type="http://schemas.openxmlformats.org/officeDocument/2006/relationships/slideLayout" Target="../slideLayouts/slideLayout14.xml"/><Relationship Id="rId5" Type="http://schemas.openxmlformats.org/officeDocument/2006/relationships/slideLayout" Target="../slideLayouts/slideLayout8.xml"/><Relationship Id="rId15" Type="http://schemas.openxmlformats.org/officeDocument/2006/relationships/theme" Target="../theme/theme2.xml"/><Relationship Id="rId10" Type="http://schemas.openxmlformats.org/officeDocument/2006/relationships/slideLayout" Target="../slideLayouts/slideLayout13.xml"/><Relationship Id="rId4" Type="http://schemas.openxmlformats.org/officeDocument/2006/relationships/slideLayout" Target="../slideLayouts/slideLayout7.xml"/><Relationship Id="rId9" Type="http://schemas.openxmlformats.org/officeDocument/2006/relationships/slideLayout" Target="../slideLayouts/slideLayout12.xml"/><Relationship Id="rId1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image" Target="../media/image3.jp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10" Type="http://schemas.openxmlformats.org/officeDocument/2006/relationships/image" Target="../media/image4.jpeg"/><Relationship Id="rId4" Type="http://schemas.openxmlformats.org/officeDocument/2006/relationships/slideLayout" Target="../slideLayouts/slideLayout24.xml"/><Relationship Id="rId9"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56" y="0"/>
            <a:ext cx="9135880" cy="68580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78"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1076" y="9665"/>
            <a:ext cx="9135880" cy="6858000"/>
          </a:xfrm>
          <a:prstGeom prst="rect">
            <a:avLst/>
          </a:prstGeom>
        </p:spPr>
      </p:pic>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5"/>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 y="1101"/>
            <a:ext cx="9143998" cy="6862147"/>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8"/>
          <p:cNvPicPr>
            <a:picLocks noChangeAspect="1" noChangeArrowheads="1"/>
          </p:cNvPicPr>
          <p:nvPr/>
        </p:nvPicPr>
        <p:blipFill>
          <a:blip r:embed="rId10" cstate="print">
            <a:extLst>
              <a:ext uri="{28A0092B-C50C-407E-A947-70E740481C1C}">
                <a14:useLocalDpi xmlns:a14="http://schemas.microsoft.com/office/drawing/2010/main" val="0"/>
              </a:ext>
            </a:extLst>
          </a:blip>
          <a:stretch>
            <a:fillRect/>
          </a:stretch>
        </p:blipFill>
        <p:spPr bwMode="auto">
          <a:xfrm>
            <a:off x="5522" y="3879"/>
            <a:ext cx="9132955" cy="686214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google.com/imgres?imgurl=https://chancealberg.files.wordpress.com/2010/11/red-button-med-30.jpg&amp;imgrefurl=https://chancealberg.wordpress.com/2010/11/14/overcoming-writers-block/red-button-med-30/&amp;docid=Xbun278tmJrc1M&amp;tbnid=cTcymueV6f1MxM:&amp;vet=10ahUKEwj50Li6ua3lAhXgURUIHeJHCMQQMwiOASgSMBI..i&amp;w=392&amp;h=440&amp;client=firefox-b-d&amp;bih=983&amp;biw=1636&amp;q=red%20button&amp;ved=0ahUKEwj50Li6ua3lAhXgURUIHeJHCMQQMwiOASgSMBI&amp;iact=mrc&amp;uact=8" TargetMode="External"/><Relationship Id="rId1" Type="http://schemas.openxmlformats.org/officeDocument/2006/relationships/slideLayout" Target="../slideLayouts/slideLayout28.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google.com/imgres?imgurl=https://chancealberg.files.wordpress.com/2010/11/red-button-med-30.jpg&amp;imgrefurl=https://chancealberg.wordpress.com/2010/11/14/overcoming-writers-block/red-button-med-30/&amp;docid=Xbun278tmJrc1M&amp;tbnid=cTcymueV6f1MxM:&amp;vet=10ahUKEwj50Li6ua3lAhXgURUIHeJHCMQQMwiOASgSMBI..i&amp;w=392&amp;h=440&amp;client=firefox-b-d&amp;bih=983&amp;biw=1636&amp;q=red%20button&amp;ved=0ahUKEwj50Li6ua3lAhXgURUIHeJHCMQQMwiOASgSMBI&amp;iact=mrc&amp;uact=8" TargetMode="External"/><Relationship Id="rId1" Type="http://schemas.openxmlformats.org/officeDocument/2006/relationships/slideLayout" Target="../slideLayouts/slideLayout28.xml"/><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ctrTitle"/>
          </p:nvPr>
        </p:nvSpPr>
        <p:spPr bwMode="auto">
          <a:noFill/>
          <a:ln>
            <a:miter lim="800000"/>
            <a:headEnd/>
            <a:tailEnd/>
          </a:ln>
        </p:spPr>
        <p:txBody>
          <a:bodyPr vert="horz" wrap="square" lIns="91440" tIns="45720" rIns="91440" bIns="45720" numCol="1" anchor="t" anchorCtr="0" compatLnSpc="1">
            <a:prstTxWarp prst="textNoShape">
              <a:avLst/>
            </a:prstTxWarp>
            <a:normAutofit/>
          </a:bodyPr>
          <a:lstStyle/>
          <a:p>
            <a:pPr eaLnBrk="1" hangingPunct="1"/>
            <a:r>
              <a:rPr lang="en-GB" dirty="0">
                <a:solidFill>
                  <a:srgbClr val="A70000"/>
                </a:solidFill>
              </a:rPr>
              <a:t>PSYC401: Analysing and Interpreting Psychological Data I</a:t>
            </a:r>
          </a:p>
        </p:txBody>
      </p:sp>
      <p:sp>
        <p:nvSpPr>
          <p:cNvPr id="23555" name="Subtitle 2"/>
          <p:cNvSpPr>
            <a:spLocks noGrp="1"/>
          </p:cNvSpPr>
          <p:nvPr>
            <p:ph type="subTitle" idx="1"/>
          </p:nvPr>
        </p:nvSpPr>
        <p:spPr bwMode="auto">
          <a:noFill/>
          <a:ln>
            <a:miter lim="800000"/>
            <a:headEnd/>
            <a:tailEnd/>
          </a:ln>
        </p:spPr>
        <p:txBody>
          <a:bodyPr vert="horz" wrap="square" lIns="91440" tIns="45720" rIns="91440" bIns="45720" numCol="1" anchor="t" anchorCtr="0" compatLnSpc="1">
            <a:prstTxWarp prst="textNoShape">
              <a:avLst/>
            </a:prstTxWarp>
            <a:normAutofit fontScale="92500" lnSpcReduction="10000"/>
          </a:bodyPr>
          <a:lstStyle/>
          <a:p>
            <a:pPr eaLnBrk="1" hangingPunct="1">
              <a:spcBef>
                <a:spcPct val="0"/>
              </a:spcBef>
            </a:pPr>
            <a:r>
              <a:rPr lang="en-GB" dirty="0"/>
              <a:t>Padraic Monaghan</a:t>
            </a:r>
          </a:p>
          <a:p>
            <a:pPr eaLnBrk="1" hangingPunct="1">
              <a:spcBef>
                <a:spcPct val="0"/>
              </a:spcBef>
            </a:pPr>
            <a:r>
              <a:rPr lang="en-GB" dirty="0"/>
              <a:t>Room C5, Fylde College</a:t>
            </a:r>
          </a:p>
          <a:p>
            <a:pPr eaLnBrk="1" hangingPunct="1">
              <a:spcBef>
                <a:spcPct val="0"/>
              </a:spcBef>
            </a:pPr>
            <a:r>
              <a:rPr lang="en-GB" dirty="0" err="1"/>
              <a:t>p.monaghan@lancaster.ac.uk</a:t>
            </a:r>
            <a:endParaRPr lang="en-GB" dirty="0"/>
          </a:p>
        </p:txBody>
      </p:sp>
      <p:sp>
        <p:nvSpPr>
          <p:cNvPr id="5" name="Rectangle 4" title="black rectangle background"/>
          <p:cNvSpPr/>
          <p:nvPr/>
        </p:nvSpPr>
        <p:spPr>
          <a:xfrm>
            <a:off x="0" y="-269"/>
            <a:ext cx="9144000" cy="6858269"/>
          </a:xfrm>
          <a:prstGeom prst="rect">
            <a:avLst/>
          </a:prstGeom>
          <a:solidFill>
            <a:srgbClr val="0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ext states: Fantastic future stories, analysing and interpreting psychological data psyc401, R studio was here and it was here to take over the world..." title="pulp science fiction cov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1333" y="-21116"/>
            <a:ext cx="4495800" cy="6879116"/>
          </a:xfrm>
          <a:prstGeom prst="rect">
            <a:avLst/>
          </a:prstGeom>
        </p:spPr>
      </p:pic>
    </p:spTree>
    <p:extLst>
      <p:ext uri="{BB962C8B-B14F-4D97-AF65-F5344CB8AC3E}">
        <p14:creationId xmlns:p14="http://schemas.microsoft.com/office/powerpoint/2010/main" val="998219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istogram showing data from 100 data points" title="histogram showing data from 100 data points">
            <a:extLst>
              <a:ext uri="{FF2B5EF4-FFF2-40B4-BE49-F238E27FC236}">
                <a16:creationId xmlns:a16="http://schemas.microsoft.com/office/drawing/2014/main" id="{7A54B974-4BE8-D743-B5B7-296767FFD119}"/>
              </a:ext>
            </a:extLst>
          </p:cNvPr>
          <p:cNvPicPr>
            <a:picLocks noChangeAspect="1"/>
          </p:cNvPicPr>
          <p:nvPr/>
        </p:nvPicPr>
        <p:blipFill>
          <a:blip r:embed="rId2"/>
          <a:stretch>
            <a:fillRect/>
          </a:stretch>
        </p:blipFill>
        <p:spPr>
          <a:xfrm>
            <a:off x="2160000" y="2160000"/>
            <a:ext cx="4320000" cy="3752355"/>
          </a:xfrm>
          <a:prstGeom prst="rect">
            <a:avLst/>
          </a:prstGeom>
        </p:spPr>
      </p:pic>
      <p:sp>
        <p:nvSpPr>
          <p:cNvPr id="3" name="Title 2"/>
          <p:cNvSpPr>
            <a:spLocks noGrp="1"/>
          </p:cNvSpPr>
          <p:nvPr>
            <p:ph type="ctrTitle"/>
          </p:nvPr>
        </p:nvSpPr>
        <p:spPr/>
        <p:txBody>
          <a:bodyPr/>
          <a:lstStyle/>
          <a:p>
            <a:r>
              <a:rPr lang="en-GB" dirty="0"/>
              <a:t>Reproducibility – variation and reliability – sample of 100</a:t>
            </a:r>
          </a:p>
        </p:txBody>
      </p:sp>
    </p:spTree>
    <p:extLst>
      <p:ext uri="{BB962C8B-B14F-4D97-AF65-F5344CB8AC3E}">
        <p14:creationId xmlns:p14="http://schemas.microsoft.com/office/powerpoint/2010/main" val="2417526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istogram showing data from 1000 data points" title="histogram showing data from 1000 data points">
            <a:extLst>
              <a:ext uri="{FF2B5EF4-FFF2-40B4-BE49-F238E27FC236}">
                <a16:creationId xmlns:a16="http://schemas.microsoft.com/office/drawing/2014/main" id="{470D697F-9C18-904A-BB7D-CD69FB46C98F}"/>
              </a:ext>
            </a:extLst>
          </p:cNvPr>
          <p:cNvPicPr>
            <a:picLocks noChangeAspect="1"/>
          </p:cNvPicPr>
          <p:nvPr/>
        </p:nvPicPr>
        <p:blipFill>
          <a:blip r:embed="rId2"/>
          <a:stretch>
            <a:fillRect/>
          </a:stretch>
        </p:blipFill>
        <p:spPr>
          <a:xfrm>
            <a:off x="2160000" y="2160000"/>
            <a:ext cx="4320000" cy="3752355"/>
          </a:xfrm>
          <a:prstGeom prst="rect">
            <a:avLst/>
          </a:prstGeom>
        </p:spPr>
      </p:pic>
      <p:sp>
        <p:nvSpPr>
          <p:cNvPr id="3" name="Title 2"/>
          <p:cNvSpPr>
            <a:spLocks noGrp="1"/>
          </p:cNvSpPr>
          <p:nvPr>
            <p:ph type="ctrTitle"/>
          </p:nvPr>
        </p:nvSpPr>
        <p:spPr/>
        <p:txBody>
          <a:bodyPr/>
          <a:lstStyle/>
          <a:p>
            <a:r>
              <a:rPr lang="en-GB" dirty="0"/>
              <a:t>Reproducibility – variation and reliability – sample of 1000</a:t>
            </a:r>
          </a:p>
        </p:txBody>
      </p:sp>
    </p:spTree>
    <p:extLst>
      <p:ext uri="{BB962C8B-B14F-4D97-AF65-F5344CB8AC3E}">
        <p14:creationId xmlns:p14="http://schemas.microsoft.com/office/powerpoint/2010/main" val="1192699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istogram showing data from 100000 data points" title="histogram showing data from 100000 data points">
            <a:extLst>
              <a:ext uri="{FF2B5EF4-FFF2-40B4-BE49-F238E27FC236}">
                <a16:creationId xmlns:a16="http://schemas.microsoft.com/office/drawing/2014/main" id="{081500EF-BFB1-C348-BD5B-43CC6F7617C9}"/>
              </a:ext>
            </a:extLst>
          </p:cNvPr>
          <p:cNvPicPr>
            <a:picLocks noChangeAspect="1"/>
          </p:cNvPicPr>
          <p:nvPr/>
        </p:nvPicPr>
        <p:blipFill>
          <a:blip r:embed="rId2"/>
          <a:stretch>
            <a:fillRect/>
          </a:stretch>
        </p:blipFill>
        <p:spPr>
          <a:xfrm>
            <a:off x="2160000" y="2160000"/>
            <a:ext cx="4320000" cy="3752355"/>
          </a:xfrm>
          <a:prstGeom prst="rect">
            <a:avLst/>
          </a:prstGeom>
        </p:spPr>
      </p:pic>
      <p:sp>
        <p:nvSpPr>
          <p:cNvPr id="3" name="Title 2"/>
          <p:cNvSpPr>
            <a:spLocks noGrp="1"/>
          </p:cNvSpPr>
          <p:nvPr>
            <p:ph type="ctrTitle"/>
          </p:nvPr>
        </p:nvSpPr>
        <p:spPr/>
        <p:txBody>
          <a:bodyPr/>
          <a:lstStyle/>
          <a:p>
            <a:r>
              <a:rPr lang="en-GB" dirty="0"/>
              <a:t>Reproducibility – variation and reliability – sample of 100,000</a:t>
            </a:r>
          </a:p>
        </p:txBody>
      </p:sp>
    </p:spTree>
    <p:extLst>
      <p:ext uri="{BB962C8B-B14F-4D97-AF65-F5344CB8AC3E}">
        <p14:creationId xmlns:p14="http://schemas.microsoft.com/office/powerpoint/2010/main" val="3270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7544" y="1700808"/>
            <a:ext cx="8219256" cy="4425355"/>
          </a:xfrm>
        </p:spPr>
        <p:txBody>
          <a:bodyPr/>
          <a:lstStyle/>
          <a:p>
            <a:r>
              <a:rPr lang="en-GB" dirty="0"/>
              <a:t>Results will not replicate perfectly, because responses contain noise</a:t>
            </a:r>
          </a:p>
          <a:p>
            <a:r>
              <a:rPr lang="en-GB" dirty="0"/>
              <a:t>observed scores are a combination of </a:t>
            </a:r>
            <a:r>
              <a:rPr lang="en-GB" b="1" dirty="0"/>
              <a:t>true score </a:t>
            </a:r>
            <a:r>
              <a:rPr lang="en-GB" dirty="0"/>
              <a:t>and </a:t>
            </a:r>
            <a:r>
              <a:rPr lang="en-GB" b="1" dirty="0"/>
              <a:t>error</a:t>
            </a:r>
          </a:p>
          <a:p>
            <a:r>
              <a:rPr lang="en-GB" dirty="0"/>
              <a:t>If the error is random then</a:t>
            </a:r>
          </a:p>
          <a:p>
            <a:pPr lvl="1"/>
            <a:r>
              <a:rPr lang="en-GB" dirty="0"/>
              <a:t>some people will accidentally score more, and some less, than their true score </a:t>
            </a:r>
          </a:p>
          <a:p>
            <a:pPr lvl="1"/>
            <a:r>
              <a:rPr lang="en-GB" dirty="0"/>
              <a:t>true differences between participants’ scores will be unrelated to error differences </a:t>
            </a:r>
          </a:p>
          <a:p>
            <a:r>
              <a:rPr lang="en-GB" dirty="0"/>
              <a:t>So the total </a:t>
            </a:r>
            <a:r>
              <a:rPr lang="en-GB" i="1" dirty="0"/>
              <a:t>variance </a:t>
            </a:r>
            <a:r>
              <a:rPr lang="en-GB" dirty="0"/>
              <a:t>of observed scores, for a sample of participants, will equal the </a:t>
            </a:r>
            <a:r>
              <a:rPr lang="en-GB" i="1" dirty="0"/>
              <a:t>variance </a:t>
            </a:r>
            <a:r>
              <a:rPr lang="en-GB" dirty="0"/>
              <a:t>of their true scores plus the </a:t>
            </a:r>
            <a:r>
              <a:rPr lang="en-GB" i="1" dirty="0"/>
              <a:t>variance </a:t>
            </a:r>
            <a:r>
              <a:rPr lang="en-GB" dirty="0"/>
              <a:t>of their error scores </a:t>
            </a:r>
            <a:r>
              <a:rPr lang="en-GB" i="1" dirty="0"/>
              <a:t>sd</a:t>
            </a:r>
            <a:r>
              <a:rPr lang="en-GB" i="1" baseline="-25000" dirty="0"/>
              <a:t>obs</a:t>
            </a:r>
            <a:r>
              <a:rPr lang="en-GB" baseline="30000" dirty="0"/>
              <a:t>2</a:t>
            </a:r>
            <a:r>
              <a:rPr lang="en-GB" i="1" dirty="0"/>
              <a:t> = sd</a:t>
            </a:r>
            <a:r>
              <a:rPr lang="en-GB" i="1" baseline="-25000" dirty="0"/>
              <a:t>true</a:t>
            </a:r>
            <a:r>
              <a:rPr lang="en-GB" baseline="30000" dirty="0"/>
              <a:t>2</a:t>
            </a:r>
            <a:r>
              <a:rPr lang="en-GB" i="1" dirty="0"/>
              <a:t> + sd</a:t>
            </a:r>
            <a:r>
              <a:rPr lang="en-GB" i="1" baseline="-25000" dirty="0"/>
              <a:t>err</a:t>
            </a:r>
            <a:r>
              <a:rPr lang="en-GB" baseline="30000" dirty="0"/>
              <a:t>2</a:t>
            </a:r>
            <a:r>
              <a:rPr lang="en-GB" dirty="0"/>
              <a:t> </a:t>
            </a:r>
            <a:endParaRPr lang="en-GB" sz="1400" dirty="0"/>
          </a:p>
          <a:p>
            <a:r>
              <a:rPr lang="en-GB" dirty="0"/>
              <a:t>R</a:t>
            </a:r>
            <a:r>
              <a:rPr lang="en-GB" i="1" dirty="0"/>
              <a:t>eliability </a:t>
            </a:r>
            <a:r>
              <a:rPr lang="en-GB" dirty="0"/>
              <a:t>is an estimate of how much variance is true score and how much is error</a:t>
            </a:r>
          </a:p>
        </p:txBody>
      </p:sp>
      <p:sp>
        <p:nvSpPr>
          <p:cNvPr id="3" name="Title 2"/>
          <p:cNvSpPr>
            <a:spLocks noGrp="1"/>
          </p:cNvSpPr>
          <p:nvPr>
            <p:ph type="ctrTitle"/>
          </p:nvPr>
        </p:nvSpPr>
        <p:spPr/>
        <p:txBody>
          <a:bodyPr/>
          <a:lstStyle/>
          <a:p>
            <a:r>
              <a:rPr lang="en-GB" dirty="0"/>
              <a:t>Reproducibility – variation and reliability – true score</a:t>
            </a:r>
          </a:p>
        </p:txBody>
      </p:sp>
    </p:spTree>
    <p:extLst>
      <p:ext uri="{BB962C8B-B14F-4D97-AF65-F5344CB8AC3E}">
        <p14:creationId xmlns:p14="http://schemas.microsoft.com/office/powerpoint/2010/main" val="1372254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7544" y="1700808"/>
            <a:ext cx="8219256" cy="4425355"/>
          </a:xfrm>
        </p:spPr>
        <p:txBody>
          <a:bodyPr/>
          <a:lstStyle/>
          <a:p>
            <a:r>
              <a:rPr lang="en-GB" dirty="0"/>
              <a:t>One type of reliability estimation is test-retest reliability</a:t>
            </a:r>
          </a:p>
          <a:p>
            <a:pPr lvl="1"/>
            <a:r>
              <a:rPr lang="en-GB" dirty="0"/>
              <a:t>Do people score similarly if they take the same test again?</a:t>
            </a:r>
          </a:p>
          <a:p>
            <a:pPr lvl="1"/>
            <a:r>
              <a:rPr lang="en-GB" dirty="0"/>
              <a:t>This is why we took the Gent vocabulary test twice – is it reliable?</a:t>
            </a:r>
          </a:p>
        </p:txBody>
      </p:sp>
      <p:sp>
        <p:nvSpPr>
          <p:cNvPr id="3" name="Title 2"/>
          <p:cNvSpPr>
            <a:spLocks noGrp="1"/>
          </p:cNvSpPr>
          <p:nvPr>
            <p:ph type="ctrTitle"/>
          </p:nvPr>
        </p:nvSpPr>
        <p:spPr/>
        <p:txBody>
          <a:bodyPr/>
          <a:lstStyle/>
          <a:p>
            <a:r>
              <a:rPr lang="en-GB" dirty="0"/>
              <a:t>Reproducibility – variation and reliability – test-retest reliability</a:t>
            </a:r>
          </a:p>
        </p:txBody>
      </p:sp>
    </p:spTree>
    <p:extLst>
      <p:ext uri="{BB962C8B-B14F-4D97-AF65-F5344CB8AC3E}">
        <p14:creationId xmlns:p14="http://schemas.microsoft.com/office/powerpoint/2010/main" val="1420899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5382280"/>
            <a:ext cx="5804860" cy="1477328"/>
          </a:xfrm>
          <a:prstGeom prst="rect">
            <a:avLst/>
          </a:prstGeom>
          <a:noFill/>
        </p:spPr>
        <p:txBody>
          <a:bodyPr wrap="square" rtlCol="0">
            <a:spAutoFit/>
          </a:bodyPr>
          <a:lstStyle/>
          <a:p>
            <a:r>
              <a:rPr lang="en-US" dirty="0"/>
              <a:t>Sander, D., </a:t>
            </a:r>
            <a:r>
              <a:rPr lang="en-US" dirty="0" err="1"/>
              <a:t>Grandjean</a:t>
            </a:r>
            <a:r>
              <a:rPr lang="en-US" dirty="0"/>
              <a:t>, D., </a:t>
            </a:r>
            <a:r>
              <a:rPr lang="en-US" dirty="0" err="1"/>
              <a:t>Pourtois</a:t>
            </a:r>
            <a:r>
              <a:rPr lang="en-US" dirty="0"/>
              <a:t>, G., Schwartz, S., </a:t>
            </a:r>
            <a:r>
              <a:rPr lang="en-US" dirty="0" err="1"/>
              <a:t>Seghier</a:t>
            </a:r>
            <a:r>
              <a:rPr lang="en-US" dirty="0"/>
              <a:t>, M. L., Scherer, K. R., &amp; </a:t>
            </a:r>
            <a:r>
              <a:rPr lang="en-US" dirty="0" err="1"/>
              <a:t>Vuilleumier</a:t>
            </a:r>
            <a:r>
              <a:rPr lang="en-US" dirty="0"/>
              <a:t>, P. (2005). Emotion and attention interactions in social cognition: brain regions involved in processing anger prosody. </a:t>
            </a:r>
            <a:r>
              <a:rPr lang="en-US" i="1" dirty="0" err="1"/>
              <a:t>Neuroimage</a:t>
            </a:r>
            <a:r>
              <a:rPr lang="en-US" dirty="0"/>
              <a:t>, </a:t>
            </a:r>
            <a:r>
              <a:rPr lang="en-US" i="1" dirty="0"/>
              <a:t>28</a:t>
            </a:r>
            <a:r>
              <a:rPr lang="en-US" dirty="0"/>
              <a:t>(4), 848-858.</a:t>
            </a:r>
          </a:p>
        </p:txBody>
      </p:sp>
      <p:pic>
        <p:nvPicPr>
          <p:cNvPr id="1026" name="Picture 2" descr="https://ars.els-cdn.com/content/image/1-s2.0-S1053811905004209-gr3.jpg&#10;figure shows a positive relationship betweeen the values" title="graph showing relation between BIS and fMRI PFC respnponses">
            <a:extLst>
              <a:ext uri="{FF2B5EF4-FFF2-40B4-BE49-F238E27FC236}">
                <a16:creationId xmlns:a16="http://schemas.microsoft.com/office/drawing/2014/main" id="{2B4F7A52-D27F-0F46-A2FB-1E5DF96031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4859" y="3811883"/>
            <a:ext cx="3232278" cy="2247392"/>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idx="1"/>
          </p:nvPr>
        </p:nvSpPr>
        <p:spPr>
          <a:xfrm>
            <a:off x="467544" y="1700808"/>
            <a:ext cx="8219256" cy="4921665"/>
          </a:xfrm>
        </p:spPr>
        <p:txBody>
          <a:bodyPr/>
          <a:lstStyle/>
          <a:p>
            <a:r>
              <a:rPr lang="en-GB" dirty="0"/>
              <a:t>We know that psychometric measures (e.g., personality variables) have reliability around 0.7-0.8</a:t>
            </a:r>
          </a:p>
          <a:p>
            <a:r>
              <a:rPr lang="en-GB" dirty="0"/>
              <a:t>This means that if we take two tests then the scores are likely to be related (or similar) at around 0.7</a:t>
            </a:r>
          </a:p>
          <a:p>
            <a:r>
              <a:rPr lang="en-GB" dirty="0"/>
              <a:t>Sander et al. (2005) related activity of the PFC to scores on a questionnaire about inhibition</a:t>
            </a:r>
          </a:p>
          <a:p>
            <a:pPr lvl="1"/>
            <a:r>
              <a:rPr lang="en-GB" dirty="0"/>
              <a:t>They found scores were similar at 0.96</a:t>
            </a:r>
          </a:p>
        </p:txBody>
      </p:sp>
      <p:sp>
        <p:nvSpPr>
          <p:cNvPr id="3" name="Title 2"/>
          <p:cNvSpPr>
            <a:spLocks noGrp="1"/>
          </p:cNvSpPr>
          <p:nvPr>
            <p:ph type="ctrTitle"/>
          </p:nvPr>
        </p:nvSpPr>
        <p:spPr/>
        <p:txBody>
          <a:bodyPr/>
          <a:lstStyle/>
          <a:p>
            <a:r>
              <a:rPr lang="en-GB" dirty="0"/>
              <a:t>Reproducibility – why is reliability important? </a:t>
            </a:r>
          </a:p>
        </p:txBody>
      </p:sp>
    </p:spTree>
    <p:extLst>
      <p:ext uri="{BB962C8B-B14F-4D97-AF65-F5344CB8AC3E}">
        <p14:creationId xmlns:p14="http://schemas.microsoft.com/office/powerpoint/2010/main" val="209385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7544" y="1700808"/>
            <a:ext cx="8219256" cy="4425355"/>
          </a:xfrm>
        </p:spPr>
        <p:txBody>
          <a:bodyPr/>
          <a:lstStyle/>
          <a:p>
            <a:r>
              <a:rPr lang="en-GB" dirty="0" err="1"/>
              <a:t>Vul</a:t>
            </a:r>
            <a:r>
              <a:rPr lang="en-GB" dirty="0"/>
              <a:t> et al. (2009) pointed out 0.96 similarity was surprising… </a:t>
            </a:r>
          </a:p>
          <a:p>
            <a:r>
              <a:rPr lang="en-GB" dirty="0"/>
              <a:t>The questionnaire only overlaps with itself with max score 0.74 (its reliability 0.74)</a:t>
            </a:r>
          </a:p>
          <a:p>
            <a:pPr lvl="1"/>
            <a:r>
              <a:rPr lang="en-GB" dirty="0"/>
              <a:t>Can a measure overlap with a test			   more than the test itself</a:t>
            </a:r>
          </a:p>
          <a:p>
            <a:pPr lvl="2"/>
            <a:r>
              <a:rPr lang="en-GB" dirty="0"/>
              <a:t>Not likely, to say the least…</a:t>
            </a:r>
          </a:p>
        </p:txBody>
      </p:sp>
      <p:sp>
        <p:nvSpPr>
          <p:cNvPr id="3" name="Title 2"/>
          <p:cNvSpPr>
            <a:spLocks noGrp="1"/>
          </p:cNvSpPr>
          <p:nvPr>
            <p:ph type="ctrTitle"/>
          </p:nvPr>
        </p:nvSpPr>
        <p:spPr/>
        <p:txBody>
          <a:bodyPr/>
          <a:lstStyle/>
          <a:p>
            <a:r>
              <a:rPr lang="en-GB" dirty="0"/>
              <a:t>Reproducibility – voodoo correlations</a:t>
            </a:r>
          </a:p>
        </p:txBody>
      </p:sp>
      <p:pic>
        <p:nvPicPr>
          <p:cNvPr id="1026" name="Picture 2" descr="https://ars.els-cdn.com/content/image/1-s2.0-S1053811905004209-gr3.jpg&#10;figure shows a positive relationship betweeen the values" title="graph showing relation between BIS and fMRI PFC respnponses">
            <a:extLst>
              <a:ext uri="{FF2B5EF4-FFF2-40B4-BE49-F238E27FC236}">
                <a16:creationId xmlns:a16="http://schemas.microsoft.com/office/drawing/2014/main" id="{2B4F7A52-D27F-0F46-A2FB-1E5DF96031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8149" y="2680061"/>
            <a:ext cx="3232278" cy="224739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7084D5A-66AA-4B41-ACC2-ED41F1D2FBE8}"/>
              </a:ext>
            </a:extLst>
          </p:cNvPr>
          <p:cNvSpPr/>
          <p:nvPr/>
        </p:nvSpPr>
        <p:spPr>
          <a:xfrm>
            <a:off x="128877" y="5855907"/>
            <a:ext cx="8011767" cy="923330"/>
          </a:xfrm>
          <a:prstGeom prst="rect">
            <a:avLst/>
          </a:prstGeom>
        </p:spPr>
        <p:txBody>
          <a:bodyPr wrap="square">
            <a:spAutoFit/>
          </a:bodyPr>
          <a:lstStyle/>
          <a:p>
            <a:r>
              <a:rPr lang="en-GB" dirty="0" err="1"/>
              <a:t>Vul</a:t>
            </a:r>
            <a:r>
              <a:rPr lang="en-GB" dirty="0"/>
              <a:t>, E., Harris, C., </a:t>
            </a:r>
            <a:r>
              <a:rPr lang="en-GB" dirty="0" err="1"/>
              <a:t>Winkielman</a:t>
            </a:r>
            <a:r>
              <a:rPr lang="en-GB" dirty="0"/>
              <a:t>, P., &amp; </a:t>
            </a:r>
            <a:r>
              <a:rPr lang="en-GB" dirty="0" err="1"/>
              <a:t>Pashler</a:t>
            </a:r>
            <a:r>
              <a:rPr lang="en-GB" dirty="0"/>
              <a:t>, H. (2009) Puzzlingly high correlations in fMRI studies of emotion, personality, and social cognition. </a:t>
            </a:r>
            <a:r>
              <a:rPr lang="en-GB" i="1" dirty="0"/>
              <a:t>Perspectives on Psychological Science, 4</a:t>
            </a:r>
            <a:r>
              <a:rPr lang="en-GB" dirty="0"/>
              <a:t>, 274–290.</a:t>
            </a:r>
            <a:endParaRPr lang="en-US" dirty="0"/>
          </a:p>
        </p:txBody>
      </p:sp>
    </p:spTree>
    <p:extLst>
      <p:ext uri="{BB962C8B-B14F-4D97-AF65-F5344CB8AC3E}">
        <p14:creationId xmlns:p14="http://schemas.microsoft.com/office/powerpoint/2010/main" val="4037358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a:t>Different types of reproducibility</a:t>
            </a:r>
          </a:p>
          <a:p>
            <a:r>
              <a:rPr lang="en-GB" dirty="0"/>
              <a:t>Relations between observed score, true score, and error score</a:t>
            </a:r>
          </a:p>
          <a:p>
            <a:r>
              <a:rPr lang="en-GB" dirty="0"/>
              <a:t>The benefit of manipulating, grouping, summarising data</a:t>
            </a:r>
          </a:p>
          <a:p>
            <a:r>
              <a:rPr lang="en-GB" dirty="0"/>
              <a:t>The benefit of exploring data in various graphs</a:t>
            </a:r>
          </a:p>
          <a:p>
            <a:pPr lvl="1"/>
            <a:r>
              <a:rPr lang="en-GB" dirty="0"/>
              <a:t>The importance of highlighting dispersion, or variance, in data</a:t>
            </a:r>
            <a:endParaRPr lang="en-US" dirty="0"/>
          </a:p>
          <a:p>
            <a:endParaRPr lang="en-GB" dirty="0"/>
          </a:p>
        </p:txBody>
      </p:sp>
      <p:sp>
        <p:nvSpPr>
          <p:cNvPr id="3" name="Title 2"/>
          <p:cNvSpPr>
            <a:spLocks noGrp="1"/>
          </p:cNvSpPr>
          <p:nvPr>
            <p:ph type="ctrTitle"/>
          </p:nvPr>
        </p:nvSpPr>
        <p:spPr/>
        <p:txBody>
          <a:bodyPr/>
          <a:lstStyle/>
          <a:p>
            <a:r>
              <a:rPr lang="en-GB" dirty="0"/>
              <a:t>Summary</a:t>
            </a:r>
          </a:p>
        </p:txBody>
      </p:sp>
    </p:spTree>
    <p:extLst>
      <p:ext uri="{BB962C8B-B14F-4D97-AF65-F5344CB8AC3E}">
        <p14:creationId xmlns:p14="http://schemas.microsoft.com/office/powerpoint/2010/main" val="1729148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F013-C7DB-9341-9131-28A9D8C461AC}"/>
              </a:ext>
            </a:extLst>
          </p:cNvPr>
          <p:cNvSpPr>
            <a:spLocks noGrp="1"/>
          </p:cNvSpPr>
          <p:nvPr>
            <p:ph type="ctr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05F47D82-9E70-9D4B-9EBD-DED3F25D9551}"/>
              </a:ext>
            </a:extLst>
          </p:cNvPr>
          <p:cNvSpPr>
            <a:spLocks noGrp="1"/>
          </p:cNvSpPr>
          <p:nvPr>
            <p:ph type="body" sz="quarter" idx="14"/>
          </p:nvPr>
        </p:nvSpPr>
        <p:spPr/>
        <p:txBody>
          <a:bodyPr>
            <a:normAutofit lnSpcReduction="10000"/>
          </a:bodyPr>
          <a:lstStyle/>
          <a:p>
            <a:r>
              <a:rPr lang="en-US" dirty="0"/>
              <a:t>Week 1: Introducing data, introducing </a:t>
            </a:r>
            <a:r>
              <a:rPr lang="en-US" dirty="0" err="1"/>
              <a:t>Rstudio</a:t>
            </a:r>
            <a:endParaRPr lang="en-US" dirty="0"/>
          </a:p>
          <a:p>
            <a:r>
              <a:rPr lang="en-US" dirty="0"/>
              <a:t>Week 2: Manipulating data, using </a:t>
            </a:r>
            <a:r>
              <a:rPr lang="en-US" dirty="0" err="1"/>
              <a:t>Rstudio</a:t>
            </a:r>
            <a:endParaRPr lang="en-US" dirty="0"/>
          </a:p>
          <a:p>
            <a:r>
              <a:rPr lang="en-US" b="1" dirty="0"/>
              <a:t>Week 3: Exploring data and creating figures and graphs, using </a:t>
            </a:r>
            <a:r>
              <a:rPr lang="en-US" b="1" dirty="0" err="1"/>
              <a:t>Rstudio</a:t>
            </a:r>
            <a:endParaRPr lang="en-US" b="1" dirty="0"/>
          </a:p>
          <a:p>
            <a:r>
              <a:rPr lang="en-US" dirty="0"/>
              <a:t>Week 4: Categorical data and the chi-squared test – testing random versus structured?</a:t>
            </a:r>
          </a:p>
          <a:p>
            <a:r>
              <a:rPr lang="en-US" dirty="0"/>
              <a:t>Week 5: t-tests – testing whether two groups are different</a:t>
            </a:r>
          </a:p>
          <a:p>
            <a:r>
              <a:rPr lang="en-US" dirty="0"/>
              <a:t>Week 6: Open data and your research report</a:t>
            </a:r>
            <a:endParaRPr lang="en-US" dirty="0">
              <a:ea typeface="+mn-lt"/>
              <a:cs typeface="+mn-lt"/>
            </a:endParaRPr>
          </a:p>
          <a:p>
            <a:r>
              <a:rPr lang="en-US" dirty="0"/>
              <a:t>Week 7: Questions, measurements and people</a:t>
            </a:r>
            <a:endParaRPr lang="en-US" dirty="0">
              <a:ea typeface="+mn-lt"/>
              <a:cs typeface="+mn-lt"/>
            </a:endParaRPr>
          </a:p>
          <a:p>
            <a:r>
              <a:rPr lang="en-US" dirty="0"/>
              <a:t>Weeks 8: Estimating and testing associations: correlations</a:t>
            </a:r>
            <a:endParaRPr lang="en-US" dirty="0">
              <a:ea typeface="+mn-lt"/>
              <a:cs typeface="+mn-lt"/>
            </a:endParaRPr>
          </a:p>
          <a:p>
            <a:r>
              <a:rPr lang="en-US" dirty="0"/>
              <a:t>Weeks 9: Predicting </a:t>
            </a:r>
            <a:r>
              <a:rPr lang="en-US" dirty="0" err="1"/>
              <a:t>behaviour</a:t>
            </a:r>
            <a:r>
              <a:rPr lang="en-US" dirty="0"/>
              <a:t>: the linear model</a:t>
            </a:r>
            <a:endParaRPr lang="en-US" dirty="0">
              <a:ea typeface="+mn-lt"/>
              <a:cs typeface="+mn-lt"/>
            </a:endParaRPr>
          </a:p>
          <a:p>
            <a:r>
              <a:rPr lang="en-US" dirty="0"/>
              <a:t>Weeks 10: Predicting </a:t>
            </a:r>
            <a:r>
              <a:rPr lang="en-US" dirty="0" err="1"/>
              <a:t>behaviour</a:t>
            </a:r>
            <a:r>
              <a:rPr lang="en-US" dirty="0"/>
              <a:t>: the linear model part 2</a:t>
            </a:r>
          </a:p>
        </p:txBody>
      </p:sp>
    </p:spTree>
    <p:extLst>
      <p:ext uri="{BB962C8B-B14F-4D97-AF65-F5344CB8AC3E}">
        <p14:creationId xmlns:p14="http://schemas.microsoft.com/office/powerpoint/2010/main" val="1048982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F013-C7DB-9341-9131-28A9D8C461AC}"/>
              </a:ext>
            </a:extLst>
          </p:cNvPr>
          <p:cNvSpPr>
            <a:spLocks noGrp="1"/>
          </p:cNvSpPr>
          <p:nvPr>
            <p:ph type="ctrTitle"/>
          </p:nvPr>
        </p:nvSpPr>
        <p:spPr/>
        <p:txBody>
          <a:bodyPr/>
          <a:lstStyle/>
          <a:p>
            <a:r>
              <a:rPr lang="en-US" dirty="0"/>
              <a:t>Objectives for Week 3</a:t>
            </a:r>
          </a:p>
        </p:txBody>
      </p:sp>
      <p:sp>
        <p:nvSpPr>
          <p:cNvPr id="3" name="Text Placeholder 2">
            <a:extLst>
              <a:ext uri="{FF2B5EF4-FFF2-40B4-BE49-F238E27FC236}">
                <a16:creationId xmlns:a16="http://schemas.microsoft.com/office/drawing/2014/main" id="{05F47D82-9E70-9D4B-9EBD-DED3F25D9551}"/>
              </a:ext>
            </a:extLst>
          </p:cNvPr>
          <p:cNvSpPr>
            <a:spLocks noGrp="1"/>
          </p:cNvSpPr>
          <p:nvPr>
            <p:ph type="body" sz="quarter" idx="14"/>
          </p:nvPr>
        </p:nvSpPr>
        <p:spPr>
          <a:xfrm>
            <a:off x="395536" y="1700808"/>
            <a:ext cx="8425184" cy="4752975"/>
          </a:xfrm>
        </p:spPr>
        <p:txBody>
          <a:bodyPr>
            <a:normAutofit fontScale="92500" lnSpcReduction="10000"/>
          </a:bodyPr>
          <a:lstStyle/>
          <a:p>
            <a:r>
              <a:rPr lang="en-US" dirty="0"/>
              <a:t>By the end of this session, you should be able to:</a:t>
            </a:r>
          </a:p>
          <a:p>
            <a:r>
              <a:rPr lang="en-US" dirty="0"/>
              <a:t>Understand the requirements for the short report assessment in PSYC401</a:t>
            </a:r>
          </a:p>
          <a:p>
            <a:r>
              <a:rPr lang="en-US" dirty="0"/>
              <a:t>See how data gathering for vocabulary knowledge can be conducted</a:t>
            </a:r>
          </a:p>
          <a:p>
            <a:endParaRPr lang="en-GB" dirty="0"/>
          </a:p>
          <a:p>
            <a:r>
              <a:rPr lang="en-GB" b="1" dirty="0"/>
              <a:t>Understand different types of reproducibility</a:t>
            </a:r>
          </a:p>
          <a:p>
            <a:r>
              <a:rPr lang="en-GB" b="1" dirty="0"/>
              <a:t>Understand the relations between observed score, true score, and error score</a:t>
            </a:r>
          </a:p>
          <a:p>
            <a:endParaRPr lang="en-US" dirty="0"/>
          </a:p>
          <a:p>
            <a:r>
              <a:rPr lang="en-US" dirty="0"/>
              <a:t>Understand multiple types of graphs and how to construct them in </a:t>
            </a:r>
            <a:r>
              <a:rPr lang="en-US" dirty="0" err="1"/>
              <a:t>Rstudio</a:t>
            </a:r>
            <a:endParaRPr lang="en-US" dirty="0"/>
          </a:p>
          <a:p>
            <a:r>
              <a:rPr lang="en-US" dirty="0"/>
              <a:t>Manipulate data, including filtering, grouping and summarizing data in </a:t>
            </a:r>
            <a:r>
              <a:rPr lang="en-US" dirty="0" err="1"/>
              <a:t>Rstudio</a:t>
            </a:r>
            <a:endParaRPr lang="en-US" dirty="0"/>
          </a:p>
          <a:p>
            <a:endParaRPr lang="en-US" dirty="0"/>
          </a:p>
        </p:txBody>
      </p:sp>
    </p:spTree>
    <p:extLst>
      <p:ext uri="{BB962C8B-B14F-4D97-AF65-F5344CB8AC3E}">
        <p14:creationId xmlns:p14="http://schemas.microsoft.com/office/powerpoint/2010/main" val="1489606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9333" y="5939898"/>
            <a:ext cx="8517467" cy="1200329"/>
          </a:xfrm>
          <a:prstGeom prst="rect">
            <a:avLst/>
          </a:prstGeom>
          <a:noFill/>
        </p:spPr>
        <p:txBody>
          <a:bodyPr wrap="square" rtlCol="0">
            <a:spAutoFit/>
          </a:bodyPr>
          <a:lstStyle/>
          <a:p>
            <a:r>
              <a:rPr lang="en-US" dirty="0"/>
              <a:t>Gilmore, R. O., Diaz, M. T., Wyble, B. A., &amp; </a:t>
            </a:r>
            <a:r>
              <a:rPr lang="en-US" dirty="0" err="1"/>
              <a:t>Yarkoni</a:t>
            </a:r>
            <a:r>
              <a:rPr lang="en-US" dirty="0"/>
              <a:t>, T. (2017). Progress toward openness, transparency, and reproducibility in cognitive neuroscience. </a:t>
            </a:r>
            <a:r>
              <a:rPr lang="en-US" i="1" dirty="0"/>
              <a:t>Annals of the New York Academy of Sciences</a:t>
            </a:r>
            <a:r>
              <a:rPr lang="en-US" dirty="0"/>
              <a:t>, </a:t>
            </a:r>
            <a:r>
              <a:rPr lang="en-US" i="1" dirty="0"/>
              <a:t>1396</a:t>
            </a:r>
            <a:r>
              <a:rPr lang="en-US" dirty="0"/>
              <a:t>(1), 5-18.</a:t>
            </a:r>
          </a:p>
          <a:p>
            <a:endParaRPr lang="en-US" dirty="0"/>
          </a:p>
        </p:txBody>
      </p:sp>
      <p:sp>
        <p:nvSpPr>
          <p:cNvPr id="2" name="Content Placeholder 1"/>
          <p:cNvSpPr>
            <a:spLocks noGrp="1"/>
          </p:cNvSpPr>
          <p:nvPr>
            <p:ph idx="1"/>
          </p:nvPr>
        </p:nvSpPr>
        <p:spPr>
          <a:xfrm>
            <a:off x="467544" y="1616143"/>
            <a:ext cx="8219256" cy="4425355"/>
          </a:xfrm>
        </p:spPr>
        <p:txBody>
          <a:bodyPr/>
          <a:lstStyle/>
          <a:p>
            <a:r>
              <a:rPr lang="en-GB" dirty="0"/>
              <a:t>Gilmore et al. (2017) discuss three kinds of reproducibility:</a:t>
            </a:r>
          </a:p>
          <a:p>
            <a:pPr lvl="1"/>
            <a:r>
              <a:rPr lang="en-GB" dirty="0"/>
              <a:t>Methods reproducibility – when a different researcher can get the same results when applying the same tools and analytical procedures to the same data-set to address the same research question </a:t>
            </a:r>
          </a:p>
          <a:p>
            <a:pPr lvl="1"/>
            <a:r>
              <a:rPr lang="en-GB" dirty="0"/>
              <a:t>Results reproducibility – when a new study with new data, collected following the same procedure as the original study, yields the same results</a:t>
            </a:r>
          </a:p>
          <a:p>
            <a:pPr lvl="1"/>
            <a:r>
              <a:rPr lang="en-GB" dirty="0"/>
              <a:t>Inferential reproducibility – when independent researchers make similar conclusions about what data mean, based on their own new replication study, or a reanalysis of old data from a previous study </a:t>
            </a:r>
          </a:p>
          <a:p>
            <a:endParaRPr lang="en-GB" dirty="0"/>
          </a:p>
        </p:txBody>
      </p:sp>
      <p:sp>
        <p:nvSpPr>
          <p:cNvPr id="3" name="Title 2"/>
          <p:cNvSpPr>
            <a:spLocks noGrp="1"/>
          </p:cNvSpPr>
          <p:nvPr>
            <p:ph type="ctrTitle"/>
          </p:nvPr>
        </p:nvSpPr>
        <p:spPr/>
        <p:txBody>
          <a:bodyPr/>
          <a:lstStyle/>
          <a:p>
            <a:r>
              <a:rPr lang="en-GB" dirty="0"/>
              <a:t>Reproducibility - types</a:t>
            </a:r>
          </a:p>
        </p:txBody>
      </p:sp>
    </p:spTree>
    <p:extLst>
      <p:ext uri="{BB962C8B-B14F-4D97-AF65-F5344CB8AC3E}">
        <p14:creationId xmlns:p14="http://schemas.microsoft.com/office/powerpoint/2010/main" val="411643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8534" y="5933639"/>
            <a:ext cx="8991600" cy="830997"/>
          </a:xfrm>
          <a:prstGeom prst="rect">
            <a:avLst/>
          </a:prstGeom>
          <a:noFill/>
        </p:spPr>
        <p:txBody>
          <a:bodyPr wrap="square" rtlCol="0">
            <a:spAutoFit/>
          </a:bodyPr>
          <a:lstStyle/>
          <a:p>
            <a:r>
              <a:rPr lang="en-US" sz="1600" dirty="0"/>
              <a:t>Hawkins, R. X., Smith, E. N., Au, C., et al. (2018). Improving the replicability of psychological science through pedagogy. </a:t>
            </a:r>
            <a:r>
              <a:rPr lang="en-US" sz="1600" i="1" dirty="0"/>
              <a:t>Advances in Methods and Practices in Psychological Science</a:t>
            </a:r>
            <a:r>
              <a:rPr lang="en-US" sz="1600" dirty="0"/>
              <a:t>, </a:t>
            </a:r>
            <a:r>
              <a:rPr lang="en-US" sz="1600" i="1" dirty="0"/>
              <a:t>1</a:t>
            </a:r>
            <a:r>
              <a:rPr lang="en-US" sz="1600" dirty="0"/>
              <a:t>(1), 7-18.</a:t>
            </a:r>
          </a:p>
          <a:p>
            <a:r>
              <a:rPr lang="en-US" sz="1600" dirty="0"/>
              <a:t>Frank, M. C., &amp; Saxe, R. (2012). Teaching replication. </a:t>
            </a:r>
            <a:r>
              <a:rPr lang="en-US" sz="1600" i="1" dirty="0"/>
              <a:t>Perspectives on Psychological Science</a:t>
            </a:r>
            <a:r>
              <a:rPr lang="en-US" sz="1600" dirty="0"/>
              <a:t>, </a:t>
            </a:r>
            <a:r>
              <a:rPr lang="en-US" sz="1600" i="1" dirty="0"/>
              <a:t>7</a:t>
            </a:r>
            <a:r>
              <a:rPr lang="en-US" sz="1600" dirty="0"/>
              <a:t>(6), 600-604.</a:t>
            </a:r>
          </a:p>
        </p:txBody>
      </p:sp>
      <p:sp>
        <p:nvSpPr>
          <p:cNvPr id="2" name="Content Placeholder 1"/>
          <p:cNvSpPr>
            <a:spLocks noGrp="1"/>
          </p:cNvSpPr>
          <p:nvPr>
            <p:ph idx="1"/>
          </p:nvPr>
        </p:nvSpPr>
        <p:spPr/>
        <p:txBody>
          <a:bodyPr/>
          <a:lstStyle/>
          <a:p>
            <a:r>
              <a:rPr lang="en-GB" dirty="0"/>
              <a:t>If you try to replicate or reproduce the results from a published study, you will learn to read the results sections in research articles more effectively </a:t>
            </a:r>
          </a:p>
          <a:p>
            <a:pPr lvl="1"/>
            <a:r>
              <a:rPr lang="en-GB" dirty="0"/>
              <a:t>You will need to identify the key statistical test, but finding it is not always easy (Hawkins et al., 2018)</a:t>
            </a:r>
          </a:p>
          <a:p>
            <a:pPr lvl="1"/>
            <a:r>
              <a:rPr lang="en-GB" dirty="0"/>
              <a:t>You will read the “recipe” for the data analysis the researchers did, but find that research articles do not always present clear explanations of how an analysis was done, or why (Frank &amp; Saxe, 2012) </a:t>
            </a:r>
          </a:p>
          <a:p>
            <a:r>
              <a:rPr lang="en-GB" dirty="0"/>
              <a:t>What you learn as readers will teach you how to explain your analysis approach, and your results, more effectively </a:t>
            </a:r>
          </a:p>
          <a:p>
            <a:endParaRPr lang="en-GB" dirty="0"/>
          </a:p>
        </p:txBody>
      </p:sp>
      <p:sp>
        <p:nvSpPr>
          <p:cNvPr id="3" name="Title 2"/>
          <p:cNvSpPr>
            <a:spLocks noGrp="1"/>
          </p:cNvSpPr>
          <p:nvPr>
            <p:ph type="ctrTitle"/>
          </p:nvPr>
        </p:nvSpPr>
        <p:spPr/>
        <p:txBody>
          <a:bodyPr/>
          <a:lstStyle/>
          <a:p>
            <a:r>
              <a:rPr lang="en-GB" dirty="0"/>
              <a:t>Reproducibility – reporting methods</a:t>
            </a:r>
          </a:p>
        </p:txBody>
      </p:sp>
    </p:spTree>
    <p:extLst>
      <p:ext uri="{BB962C8B-B14F-4D97-AF65-F5344CB8AC3E}">
        <p14:creationId xmlns:p14="http://schemas.microsoft.com/office/powerpoint/2010/main" val="1382730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red button" title="picture of a red button">
            <a:hlinkClick r:id="rId2" invalidUrl="https://www.google.com/imgres?imgurl=https://chancealberg.files.wordpress.com/2010/11/red-button-med-30.jpg&amp;imgrefurl=https://chancealberg.wordpress.com/2010/11/14/overcoming-writers-block/red-button-med-30/&amp;docid=Xbun278tmJrc1M&amp;tbnid=cTcymueV6f1MxM:&amp;vet=10ahUKEwj50Li6ua3lAhXgURUIHeJHCMQQMwiOASgSMBI..i&amp;w=392&amp;h=440&amp;client=firefox-b-d&amp;bih=983&amp;biw=1636&amp;q=red button&amp;ved=0ahUKEwj50Li6ua3lAhXgURUIHeJHCMQQMwiOASgSMBI&amp;iact=mrc&amp;uact=8"/>
            <a:extLst>
              <a:ext uri="{FF2B5EF4-FFF2-40B4-BE49-F238E27FC236}">
                <a16:creationId xmlns:a16="http://schemas.microsoft.com/office/drawing/2014/main" id="{6A337CA4-98EF-9A4A-9695-426626804C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664" b="89916" l="3774" r="94811"/>
                    </a14:imgEffect>
                  </a14:imgLayer>
                </a14:imgProps>
              </a:ext>
              <a:ext uri="{28A0092B-C50C-407E-A947-70E740481C1C}">
                <a14:useLocalDpi xmlns:a14="http://schemas.microsoft.com/office/drawing/2010/main" val="0"/>
              </a:ext>
            </a:extLst>
          </a:blip>
          <a:srcRect/>
          <a:stretch>
            <a:fillRect/>
          </a:stretch>
        </p:blipFill>
        <p:spPr bwMode="auto">
          <a:xfrm>
            <a:off x="3481451" y="4803648"/>
            <a:ext cx="1741858" cy="195548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idx="1"/>
          </p:nvPr>
        </p:nvSpPr>
        <p:spPr>
          <a:xfrm>
            <a:off x="467544" y="1700808"/>
            <a:ext cx="8219256" cy="4425355"/>
          </a:xfrm>
        </p:spPr>
        <p:txBody>
          <a:bodyPr/>
          <a:lstStyle/>
          <a:p>
            <a:r>
              <a:rPr lang="en-GB" dirty="0"/>
              <a:t>You want to find out how quickly an individual responds to a visual stimulus</a:t>
            </a:r>
          </a:p>
          <a:p>
            <a:pPr lvl="1"/>
            <a:r>
              <a:rPr lang="en-GB" dirty="0"/>
              <a:t>Are there individual differences in this?</a:t>
            </a:r>
          </a:p>
          <a:p>
            <a:endParaRPr lang="en-GB" dirty="0"/>
          </a:p>
          <a:p>
            <a:r>
              <a:rPr lang="en-GB" dirty="0"/>
              <a:t>Task for your participants: </a:t>
            </a:r>
          </a:p>
          <a:p>
            <a:r>
              <a:rPr lang="en-GB" dirty="0"/>
              <a:t>When you see a red light press this button as fast as you can.</a:t>
            </a:r>
          </a:p>
          <a:p>
            <a:r>
              <a:rPr lang="en-GB" dirty="0"/>
              <a:t>Ready?</a:t>
            </a:r>
          </a:p>
        </p:txBody>
      </p:sp>
      <p:sp>
        <p:nvSpPr>
          <p:cNvPr id="3" name="Title 2"/>
          <p:cNvSpPr>
            <a:spLocks noGrp="1"/>
          </p:cNvSpPr>
          <p:nvPr>
            <p:ph type="ctrTitle"/>
          </p:nvPr>
        </p:nvSpPr>
        <p:spPr/>
        <p:txBody>
          <a:bodyPr/>
          <a:lstStyle/>
          <a:p>
            <a:r>
              <a:rPr lang="en-GB" dirty="0"/>
              <a:t>Reproducibility – variation and reliability – an illustration</a:t>
            </a:r>
          </a:p>
        </p:txBody>
      </p:sp>
    </p:spTree>
    <p:extLst>
      <p:ext uri="{BB962C8B-B14F-4D97-AF65-F5344CB8AC3E}">
        <p14:creationId xmlns:p14="http://schemas.microsoft.com/office/powerpoint/2010/main" val="1998036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age result for red button" title="picture of a red button">
            <a:hlinkClick r:id="rId2" invalidUrl="https://www.google.com/imgres?imgurl=https://chancealberg.files.wordpress.com/2010/11/red-button-med-30.jpg&amp;imgrefurl=https://chancealberg.wordpress.com/2010/11/14/overcoming-writers-block/red-button-med-30/&amp;docid=Xbun278tmJrc1M&amp;tbnid=cTcymueV6f1MxM:&amp;vet=10ahUKEwj50Li6ua3lAhXgURUIHeJHCMQQMwiOASgSMBI..i&amp;w=392&amp;h=440&amp;client=firefox-b-d&amp;bih=983&amp;biw=1636&amp;q=red button&amp;ved=0ahUKEwj50Li6ua3lAhXgURUIHeJHCMQQMwiOASgSMBI&amp;iact=mrc&amp;uact=8"/>
            <a:extLst>
              <a:ext uri="{FF2B5EF4-FFF2-40B4-BE49-F238E27FC236}">
                <a16:creationId xmlns:a16="http://schemas.microsoft.com/office/drawing/2014/main" id="{6A337CA4-98EF-9A4A-9695-426626804C5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664" b="89916" l="3774" r="94811"/>
                    </a14:imgEffect>
                  </a14:imgLayer>
                </a14:imgProps>
              </a:ext>
              <a:ext uri="{28A0092B-C50C-407E-A947-70E740481C1C}">
                <a14:useLocalDpi xmlns:a14="http://schemas.microsoft.com/office/drawing/2010/main" val="0"/>
              </a:ext>
            </a:extLst>
          </a:blip>
          <a:srcRect/>
          <a:stretch>
            <a:fillRect/>
          </a:stretch>
        </p:blipFill>
        <p:spPr bwMode="auto">
          <a:xfrm>
            <a:off x="3481451" y="4803648"/>
            <a:ext cx="1741858" cy="195548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idx="1"/>
          </p:nvPr>
        </p:nvSpPr>
        <p:spPr>
          <a:xfrm>
            <a:off x="467544" y="2005606"/>
            <a:ext cx="8219256" cy="4425355"/>
          </a:xfrm>
        </p:spPr>
        <p:txBody>
          <a:bodyPr/>
          <a:lstStyle/>
          <a:p>
            <a:r>
              <a:rPr lang="en-GB" dirty="0"/>
              <a:t>What factors might affect a response time?</a:t>
            </a:r>
          </a:p>
          <a:p>
            <a:r>
              <a:rPr lang="en-GB" dirty="0"/>
              <a:t>What will happen if you measure a response time over and over and over and over again?</a:t>
            </a:r>
          </a:p>
        </p:txBody>
      </p:sp>
      <p:sp>
        <p:nvSpPr>
          <p:cNvPr id="3" name="Title 2"/>
          <p:cNvSpPr>
            <a:spLocks noGrp="1"/>
          </p:cNvSpPr>
          <p:nvPr>
            <p:ph type="ctrTitle"/>
          </p:nvPr>
        </p:nvSpPr>
        <p:spPr/>
        <p:txBody>
          <a:bodyPr/>
          <a:lstStyle/>
          <a:p>
            <a:r>
              <a:rPr lang="en-GB" dirty="0"/>
              <a:t>Reproducibility – variation and reliability – what factors affect a particular measurement?</a:t>
            </a:r>
          </a:p>
        </p:txBody>
      </p:sp>
    </p:spTree>
    <p:extLst>
      <p:ext uri="{BB962C8B-B14F-4D97-AF65-F5344CB8AC3E}">
        <p14:creationId xmlns:p14="http://schemas.microsoft.com/office/powerpoint/2010/main" val="4127680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istogram showing data from 5 data points" title="histogram showing data from 5 data points">
            <a:extLst>
              <a:ext uri="{FF2B5EF4-FFF2-40B4-BE49-F238E27FC236}">
                <a16:creationId xmlns:a16="http://schemas.microsoft.com/office/drawing/2014/main" id="{41B72266-09E0-B24A-BEAD-6A93C06879A5}"/>
              </a:ext>
            </a:extLst>
          </p:cNvPr>
          <p:cNvPicPr>
            <a:picLocks noChangeAspect="1"/>
          </p:cNvPicPr>
          <p:nvPr/>
        </p:nvPicPr>
        <p:blipFill>
          <a:blip r:embed="rId2"/>
          <a:stretch>
            <a:fillRect/>
          </a:stretch>
        </p:blipFill>
        <p:spPr>
          <a:xfrm>
            <a:off x="2160000" y="2160000"/>
            <a:ext cx="4320000" cy="3752356"/>
          </a:xfrm>
          <a:prstGeom prst="rect">
            <a:avLst/>
          </a:prstGeom>
        </p:spPr>
      </p:pic>
      <p:sp>
        <p:nvSpPr>
          <p:cNvPr id="3" name="Title 2"/>
          <p:cNvSpPr>
            <a:spLocks noGrp="1"/>
          </p:cNvSpPr>
          <p:nvPr>
            <p:ph type="ctrTitle"/>
          </p:nvPr>
        </p:nvSpPr>
        <p:spPr/>
        <p:txBody>
          <a:bodyPr/>
          <a:lstStyle/>
          <a:p>
            <a:r>
              <a:rPr lang="en-GB" dirty="0"/>
              <a:t>Reproducibility – variation and reliability – sample of 5 data points</a:t>
            </a:r>
          </a:p>
        </p:txBody>
      </p:sp>
    </p:spTree>
    <p:extLst>
      <p:ext uri="{BB962C8B-B14F-4D97-AF65-F5344CB8AC3E}">
        <p14:creationId xmlns:p14="http://schemas.microsoft.com/office/powerpoint/2010/main" val="1839047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istogram showing data from 5 data points" title="histogram showing data from 25 data points">
            <a:extLst>
              <a:ext uri="{FF2B5EF4-FFF2-40B4-BE49-F238E27FC236}">
                <a16:creationId xmlns:a16="http://schemas.microsoft.com/office/drawing/2014/main" id="{B14F84BF-F9B0-DD47-A746-39897041254A}"/>
              </a:ext>
            </a:extLst>
          </p:cNvPr>
          <p:cNvPicPr>
            <a:picLocks noChangeAspect="1"/>
          </p:cNvPicPr>
          <p:nvPr/>
        </p:nvPicPr>
        <p:blipFill>
          <a:blip r:embed="rId2"/>
          <a:stretch>
            <a:fillRect/>
          </a:stretch>
        </p:blipFill>
        <p:spPr>
          <a:xfrm>
            <a:off x="2160000" y="2160000"/>
            <a:ext cx="4320000" cy="3752355"/>
          </a:xfrm>
          <a:prstGeom prst="rect">
            <a:avLst/>
          </a:prstGeom>
        </p:spPr>
      </p:pic>
      <p:sp>
        <p:nvSpPr>
          <p:cNvPr id="3" name="Title 2"/>
          <p:cNvSpPr>
            <a:spLocks noGrp="1"/>
          </p:cNvSpPr>
          <p:nvPr>
            <p:ph type="ctrTitle"/>
          </p:nvPr>
        </p:nvSpPr>
        <p:spPr/>
        <p:txBody>
          <a:bodyPr/>
          <a:lstStyle/>
          <a:p>
            <a:r>
              <a:rPr lang="en-GB" dirty="0"/>
              <a:t>Reproducibility – variation and reliability – sample of 25</a:t>
            </a:r>
          </a:p>
        </p:txBody>
      </p:sp>
    </p:spTree>
    <p:extLst>
      <p:ext uri="{BB962C8B-B14F-4D97-AF65-F5344CB8AC3E}">
        <p14:creationId xmlns:p14="http://schemas.microsoft.com/office/powerpoint/2010/main" val="1770557787"/>
      </p:ext>
    </p:extLst>
  </p:cSld>
  <p:clrMapOvr>
    <a:masterClrMapping/>
  </p:clrMapOvr>
</p:sld>
</file>

<file path=ppt/theme/theme1.xml><?xml version="1.0" encoding="utf-8"?>
<a:theme xmlns:a="http://schemas.openxmlformats.org/drawingml/2006/main" name="Lancaster">
  <a:themeElements>
    <a:clrScheme name="Custom 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efault Theme">
  <a:themeElements>
    <a:clrScheme name="Custom 1">
      <a:dk1>
        <a:srgbClr val="8C0E1D"/>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lide 2: Text Only">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Lancaster.thmx</Template>
  <TotalTime>19856</TotalTime>
  <Words>1128</Words>
  <Application>Microsoft Macintosh PowerPoint</Application>
  <PresentationFormat>On-screen Show (4:3)</PresentationFormat>
  <Paragraphs>85</Paragraphs>
  <Slides>17</Slides>
  <Notes>1</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17</vt:i4>
      </vt:variant>
    </vt:vector>
  </HeadingPairs>
  <TitlesOfParts>
    <vt:vector size="23" baseType="lpstr">
      <vt:lpstr>Arial</vt:lpstr>
      <vt:lpstr>Calibri</vt:lpstr>
      <vt:lpstr>Lancaster</vt:lpstr>
      <vt:lpstr>Slides</vt:lpstr>
      <vt:lpstr>Default Theme</vt:lpstr>
      <vt:lpstr>Slide 2: Text Only</vt:lpstr>
      <vt:lpstr>PSYC401: Analysing and Interpreting Psychological Data I</vt:lpstr>
      <vt:lpstr>Module outline</vt:lpstr>
      <vt:lpstr>Objectives for Week 3</vt:lpstr>
      <vt:lpstr>Reproducibility - types</vt:lpstr>
      <vt:lpstr>Reproducibility – reporting methods</vt:lpstr>
      <vt:lpstr>Reproducibility – variation and reliability – an illustration</vt:lpstr>
      <vt:lpstr>Reproducibility – variation and reliability – what factors affect a particular measurement?</vt:lpstr>
      <vt:lpstr>Reproducibility – variation and reliability – sample of 5 data points</vt:lpstr>
      <vt:lpstr>Reproducibility – variation and reliability – sample of 25</vt:lpstr>
      <vt:lpstr>Reproducibility – variation and reliability – sample of 100</vt:lpstr>
      <vt:lpstr>Reproducibility – variation and reliability – sample of 1000</vt:lpstr>
      <vt:lpstr>Reproducibility – variation and reliability – sample of 100,000</vt:lpstr>
      <vt:lpstr>Reproducibility – variation and reliability – true score</vt:lpstr>
      <vt:lpstr>Reproducibility – variation and reliability – test-retest reliability</vt:lpstr>
      <vt:lpstr>Reproducibility – why is reliability important? </vt:lpstr>
      <vt:lpstr>Reproducibility – voodoo correlations</vt:lpstr>
      <vt:lpstr>Summary</vt:lpstr>
    </vt:vector>
  </TitlesOfParts>
  <Company>Lancaster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5: Within-Factor ANOVA PSYC214: Statistics</dc:title>
  <dc:creator>Michelle To</dc:creator>
  <cp:lastModifiedBy>Monaghan, Padraic</cp:lastModifiedBy>
  <cp:revision>357</cp:revision>
  <cp:lastPrinted>2014-10-08T11:51:34Z</cp:lastPrinted>
  <dcterms:created xsi:type="dcterms:W3CDTF">2013-11-10T10:08:55Z</dcterms:created>
  <dcterms:modified xsi:type="dcterms:W3CDTF">2022-10-12T15:48:19Z</dcterms:modified>
</cp:coreProperties>
</file>

<file path=docProps/thumbnail.jpeg>
</file>